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277" r:id="rId2"/>
    <p:sldId id="256" r:id="rId3"/>
    <p:sldId id="356" r:id="rId4"/>
    <p:sldId id="354" r:id="rId5"/>
    <p:sldId id="355" r:id="rId6"/>
    <p:sldId id="357" r:id="rId7"/>
    <p:sldId id="358" r:id="rId8"/>
    <p:sldId id="359" r:id="rId9"/>
    <p:sldId id="360" r:id="rId10"/>
    <p:sldId id="361" r:id="rId11"/>
    <p:sldId id="362" r:id="rId12"/>
    <p:sldId id="363" r:id="rId13"/>
    <p:sldId id="364" r:id="rId14"/>
    <p:sldId id="367" r:id="rId15"/>
    <p:sldId id="371" r:id="rId16"/>
    <p:sldId id="392" r:id="rId17"/>
    <p:sldId id="372" r:id="rId18"/>
    <p:sldId id="373" r:id="rId19"/>
    <p:sldId id="374" r:id="rId20"/>
    <p:sldId id="375" r:id="rId21"/>
    <p:sldId id="379" r:id="rId22"/>
    <p:sldId id="380" r:id="rId23"/>
    <p:sldId id="381" r:id="rId24"/>
    <p:sldId id="382" r:id="rId25"/>
    <p:sldId id="383" r:id="rId26"/>
    <p:sldId id="384" r:id="rId27"/>
    <p:sldId id="385" r:id="rId28"/>
    <p:sldId id="386" r:id="rId29"/>
  </p:sldIdLst>
  <p:sldSz cx="9144000" cy="6858000" type="screen4x3"/>
  <p:notesSz cx="7010400" cy="92964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47" autoAdjust="0"/>
    <p:restoredTop sz="94671" autoAdjust="0"/>
  </p:normalViewPr>
  <p:slideViewPr>
    <p:cSldViewPr>
      <p:cViewPr varScale="1">
        <p:scale>
          <a:sx n="70" d="100"/>
          <a:sy n="70" d="100"/>
        </p:scale>
        <p:origin x="-1104" y="-90"/>
      </p:cViewPr>
      <p:guideLst>
        <p:guide orient="horz" pos="4292"/>
        <p:guide/>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s-CL"/>
          </a:p>
        </p:txBody>
      </p:sp>
      <p:sp>
        <p:nvSpPr>
          <p:cNvPr id="3" name="2 Marcador de fecha"/>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EAE7B82-F79C-494D-B008-C7010D38F96D}" type="datetimeFigureOut">
              <a:rPr lang="es-CL" smtClean="0"/>
              <a:t>16-12-2015</a:t>
            </a:fld>
            <a:endParaRPr lang="es-CL"/>
          </a:p>
        </p:txBody>
      </p:sp>
      <p:sp>
        <p:nvSpPr>
          <p:cNvPr id="4" name="3 Marcador de imagen de diapositiva"/>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s-CL"/>
          </a:p>
        </p:txBody>
      </p:sp>
      <p:sp>
        <p:nvSpPr>
          <p:cNvPr id="5" name="4 Marcador de notas"/>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72C3609-7508-4319-BF41-B22841C0AF5F}" type="slidenum">
              <a:rPr lang="es-CL" smtClean="0"/>
              <a:t>‹Nº›</a:t>
            </a:fld>
            <a:endParaRPr lang="es-CL"/>
          </a:p>
        </p:txBody>
      </p:sp>
    </p:spTree>
    <p:extLst>
      <p:ext uri="{BB962C8B-B14F-4D97-AF65-F5344CB8AC3E}">
        <p14:creationId xmlns:p14="http://schemas.microsoft.com/office/powerpoint/2010/main" val="3532494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47C46BC9-E16E-46E7-82AD-E4B694A03568}" type="datetimeFigureOut">
              <a:rPr lang="es-CL" smtClean="0"/>
              <a:pPr/>
              <a:t>16-12-2015</a:t>
            </a:fld>
            <a:endParaRPr lang="es-CL"/>
          </a:p>
        </p:txBody>
      </p:sp>
      <p:sp>
        <p:nvSpPr>
          <p:cNvPr id="5" name="Footer Placeholder 4"/>
          <p:cNvSpPr>
            <a:spLocks noGrp="1"/>
          </p:cNvSpPr>
          <p:nvPr>
            <p:ph type="ftr" sz="quarter" idx="11"/>
          </p:nvPr>
        </p:nvSpPr>
        <p:spPr/>
        <p:txBody>
          <a:bodyPr/>
          <a:lstStyle/>
          <a:p>
            <a:endParaRPr lang="es-CL"/>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34AB7D4F-3386-449B-8C09-AFCE81BD5A0B}" type="slidenum">
              <a:rPr lang="es-CL" smtClean="0"/>
              <a:pPr/>
              <a:t>‹Nº›</a:t>
            </a:fld>
            <a:endParaRPr lang="es-CL"/>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s-ES" smtClean="0"/>
              <a:t>Haga clic para modificar el estilo de título del patrón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47C46BC9-E16E-46E7-82AD-E4B694A03568}" type="datetimeFigureOut">
              <a:rPr lang="es-CL" smtClean="0"/>
              <a:pPr/>
              <a:t>16-12-2015</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34AB7D4F-3386-449B-8C09-AFCE81BD5A0B}" type="slidenum">
              <a:rPr lang="es-CL" smtClean="0"/>
              <a:pPr/>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7C46BC9-E16E-46E7-82AD-E4B694A03568}" type="datetimeFigureOut">
              <a:rPr lang="es-CL" smtClean="0"/>
              <a:pPr/>
              <a:t>16-12-2015</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34AB7D4F-3386-449B-8C09-AFCE81BD5A0B}" type="slidenum">
              <a:rPr lang="es-CL" smtClean="0"/>
              <a:pPr/>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47C46BC9-E16E-46E7-82AD-E4B694A03568}" type="datetimeFigureOut">
              <a:rPr lang="es-CL" smtClean="0"/>
              <a:pPr/>
              <a:t>16-12-2015</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34AB7D4F-3386-449B-8C09-AFCE81BD5A0B}" type="slidenum">
              <a:rPr lang="es-CL" smtClean="0"/>
              <a:pPr/>
              <a:t>‹Nº›</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47C46BC9-E16E-46E7-82AD-E4B694A03568}" type="datetimeFigureOut">
              <a:rPr lang="es-CL" smtClean="0"/>
              <a:pPr/>
              <a:t>16-12-2015</a:t>
            </a:fld>
            <a:endParaRPr lang="es-CL"/>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34AB7D4F-3386-449B-8C09-AFCE81BD5A0B}" type="slidenum">
              <a:rPr lang="es-CL" smtClean="0"/>
              <a:pPr/>
              <a:t>‹Nº›</a:t>
            </a:fld>
            <a:endParaRPr lang="es-CL"/>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s-ES" smtClean="0"/>
              <a:t>Haga clic para modificar el estilo de título del patrón</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7C46BC9-E16E-46E7-82AD-E4B694A03568}" type="datetimeFigureOut">
              <a:rPr lang="es-CL" smtClean="0"/>
              <a:pPr/>
              <a:t>16-12-2015</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34AB7D4F-3386-449B-8C09-AFCE81BD5A0B}" type="slidenum">
              <a:rPr lang="es-CL" smtClean="0"/>
              <a:pPr/>
              <a:t>‹Nº›</a:t>
            </a:fld>
            <a:endParaRPr lang="es-C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7C46BC9-E16E-46E7-82AD-E4B694A03568}" type="datetimeFigureOut">
              <a:rPr lang="es-CL" smtClean="0"/>
              <a:pPr/>
              <a:t>16-12-2015</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34AB7D4F-3386-449B-8C09-AFCE81BD5A0B}" type="slidenum">
              <a:rPr lang="es-CL" smtClean="0"/>
              <a:pPr/>
              <a:t>‹Nº›</a:t>
            </a:fld>
            <a:endParaRPr lang="es-C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47C46BC9-E16E-46E7-82AD-E4B694A03568}" type="datetimeFigureOut">
              <a:rPr lang="es-CL" smtClean="0"/>
              <a:pPr/>
              <a:t>16-12-2015</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34AB7D4F-3386-449B-8C09-AFCE81BD5A0B}" type="slidenum">
              <a:rPr lang="es-CL" smtClean="0"/>
              <a:pPr/>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47C46BC9-E16E-46E7-82AD-E4B694A03568}" type="datetimeFigureOut">
              <a:rPr lang="es-CL" smtClean="0"/>
              <a:pPr/>
              <a:t>16-12-2015</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34AB7D4F-3386-449B-8C09-AFCE81BD5A0B}" type="slidenum">
              <a:rPr lang="es-CL" smtClean="0"/>
              <a:pPr/>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7C46BC9-E16E-46E7-82AD-E4B694A03568}" type="datetimeFigureOut">
              <a:rPr lang="es-CL" smtClean="0"/>
              <a:pPr/>
              <a:t>16-12-2015</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34AB7D4F-3386-449B-8C09-AFCE81BD5A0B}" type="slidenum">
              <a:rPr lang="es-CL" smtClean="0"/>
              <a:pPr/>
              <a:t>‹Nº›</a:t>
            </a:fld>
            <a:endParaRPr lang="es-CL"/>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s-ES" smtClean="0"/>
              <a:t>Haga clic para modificar el estilo de título del patrón</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5" name="Date Placeholder 4"/>
          <p:cNvSpPr>
            <a:spLocks noGrp="1"/>
          </p:cNvSpPr>
          <p:nvPr>
            <p:ph type="dt" sz="half" idx="10"/>
          </p:nvPr>
        </p:nvSpPr>
        <p:spPr/>
        <p:txBody>
          <a:bodyPr/>
          <a:lstStyle/>
          <a:p>
            <a:fld id="{47C46BC9-E16E-46E7-82AD-E4B694A03568}" type="datetimeFigureOut">
              <a:rPr lang="es-CL" smtClean="0"/>
              <a:pPr/>
              <a:t>16-12-2015</a:t>
            </a:fld>
            <a:endParaRPr lang="es-CL"/>
          </a:p>
        </p:txBody>
      </p:sp>
      <p:sp>
        <p:nvSpPr>
          <p:cNvPr id="7" name="Slide Number Placeholder 6"/>
          <p:cNvSpPr>
            <a:spLocks noGrp="1"/>
          </p:cNvSpPr>
          <p:nvPr>
            <p:ph type="sldNum" sz="quarter" idx="12"/>
          </p:nvPr>
        </p:nvSpPr>
        <p:spPr/>
        <p:txBody>
          <a:bodyPr/>
          <a:lstStyle/>
          <a:p>
            <a:fld id="{34AB7D4F-3386-449B-8C09-AFCE81BD5A0B}" type="slidenum">
              <a:rPr lang="es-CL" smtClean="0"/>
              <a:pPr/>
              <a:t>‹Nº›</a:t>
            </a:fld>
            <a:endParaRPr lang="es-CL"/>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s-CL"/>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s-ES" smtClean="0"/>
              <a:t>Haga clic para modificar el estilo de título del patrón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47C46BC9-E16E-46E7-82AD-E4B694A03568}" type="datetimeFigureOut">
              <a:rPr lang="es-CL" smtClean="0"/>
              <a:pPr/>
              <a:t>16-12-2015</a:t>
            </a:fld>
            <a:endParaRPr lang="es-C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s-C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34AB7D4F-3386-449B-8C09-AFCE81BD5A0B}" type="slidenum">
              <a:rPr lang="es-CL" smtClean="0"/>
              <a:pPr/>
              <a:t>‹Nº›</a:t>
            </a:fld>
            <a:endParaRPr lang="es-CL"/>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enrique.toutin@uac.cl" TargetMode="Externa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2.e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13.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4.xml"/><Relationship Id="rId1" Type="http://schemas.openxmlformats.org/officeDocument/2006/relationships/vmlDrawing" Target="../drawings/vmlDrawing3.vml"/><Relationship Id="rId4" Type="http://schemas.openxmlformats.org/officeDocument/2006/relationships/image" Target="../media/image14.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cl/url?sa=i&amp;rct=j&amp;q=&amp;esrc=s&amp;frm=1&amp;source=images&amp;cd=&amp;cad=rja&amp;docid=WT0c5t9dj9cUUM&amp;tbnid=iGakPbBycHrtUM:&amp;ved=0CAUQjRw&amp;url=http://www.minerasancristobal.com/es/como-lo-hacemos/tecnologia-y-su-enfoque/metodo-de-explotacion&amp;ei=HYEVUoKqF-GaiALdyYDABg&amp;bvm=bv.51156542,d.cGE&amp;psig=AFQjCNF4cfPsYg9J6YoUDGuxMQNBr6b3FQ&amp;ust=1377227331432685"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image" Target="../media/image5.emf"/><Relationship Id="rId7" Type="http://schemas.openxmlformats.org/officeDocument/2006/relationships/image" Target="../media/image9.emf"/><Relationship Id="rId2" Type="http://schemas.openxmlformats.org/officeDocument/2006/relationships/image" Target="../media/image4.emf"/><Relationship Id="rId1" Type="http://schemas.openxmlformats.org/officeDocument/2006/relationships/slideLayout" Target="../slideLayouts/slideLayout1.xml"/><Relationship Id="rId6" Type="http://schemas.openxmlformats.org/officeDocument/2006/relationships/image" Target="../media/image8.emf"/><Relationship Id="rId5" Type="http://schemas.openxmlformats.org/officeDocument/2006/relationships/image" Target="../media/image7.emf"/><Relationship Id="rId4" Type="http://schemas.openxmlformats.org/officeDocument/2006/relationships/image" Target="../media/image6.emf"/></Relationships>
</file>

<file path=ppt/slides/_rels/slide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762000" y="604822"/>
            <a:ext cx="7620000" cy="609600"/>
          </a:xfrm>
        </p:spPr>
        <p:txBody>
          <a:bodyPr lIns="92075" tIns="46038" rIns="92075" bIns="46038" rtlCol="0">
            <a:normAutofit fontScale="90000"/>
          </a:bodyPr>
          <a:lstStyle/>
          <a:p>
            <a:pPr eaLnBrk="1" fontAlgn="auto" hangingPunct="1">
              <a:spcAft>
                <a:spcPts val="0"/>
              </a:spcAft>
              <a:defRPr/>
            </a:pPr>
            <a:r>
              <a:rPr lang="es-ES_tradnl" sz="2800" b="1" dirty="0" smtClean="0">
                <a:solidFill>
                  <a:srgbClr val="000099"/>
                </a:solidFill>
                <a:effectLst>
                  <a:outerShdw blurRad="38100" dist="38100" dir="2700000" algn="tl">
                    <a:srgbClr val="000000"/>
                  </a:outerShdw>
                </a:effectLst>
                <a:latin typeface="Arial Black" pitchFamily="34" charset="0"/>
              </a:rPr>
              <a:t>METODOS DE EXPLOTACION II</a:t>
            </a:r>
            <a:br>
              <a:rPr lang="es-ES_tradnl" sz="2800" b="1" dirty="0" smtClean="0">
                <a:solidFill>
                  <a:srgbClr val="000099"/>
                </a:solidFill>
                <a:effectLst>
                  <a:outerShdw blurRad="38100" dist="38100" dir="2700000" algn="tl">
                    <a:srgbClr val="000000"/>
                  </a:outerShdw>
                </a:effectLst>
                <a:latin typeface="Arial Black" pitchFamily="34" charset="0"/>
              </a:rPr>
            </a:br>
            <a:r>
              <a:rPr lang="es-ES_tradnl" sz="2200" b="1" dirty="0" smtClean="0">
                <a:solidFill>
                  <a:srgbClr val="000099"/>
                </a:solidFill>
                <a:effectLst>
                  <a:outerShdw blurRad="38100" dist="38100" dir="2700000" algn="tl">
                    <a:srgbClr val="000000"/>
                  </a:outerShdw>
                </a:effectLst>
                <a:latin typeface="Arial Black" pitchFamily="34" charset="0"/>
              </a:rPr>
              <a:t>UNIDAD </a:t>
            </a:r>
            <a:r>
              <a:rPr lang="es-ES_tradnl" sz="2200" b="1" dirty="0" err="1" smtClean="0">
                <a:solidFill>
                  <a:srgbClr val="000099"/>
                </a:solidFill>
                <a:effectLst>
                  <a:outerShdw blurRad="38100" dist="38100" dir="2700000" algn="tl">
                    <a:srgbClr val="000000"/>
                  </a:outerShdw>
                </a:effectLst>
                <a:latin typeface="Arial Black" pitchFamily="34" charset="0"/>
              </a:rPr>
              <a:t>iI</a:t>
            </a:r>
            <a:r>
              <a:rPr lang="es-ES_tradnl" sz="2200" b="1" dirty="0" smtClean="0">
                <a:solidFill>
                  <a:srgbClr val="000099"/>
                </a:solidFill>
                <a:effectLst>
                  <a:outerShdw blurRad="38100" dist="38100" dir="2700000" algn="tl">
                    <a:srgbClr val="000000"/>
                  </a:outerShdw>
                </a:effectLst>
                <a:latin typeface="Arial Black" pitchFamily="34" charset="0"/>
              </a:rPr>
              <a:t>: procesos de planificación minera</a:t>
            </a:r>
          </a:p>
        </p:txBody>
      </p:sp>
      <p:sp>
        <p:nvSpPr>
          <p:cNvPr id="2051" name="Rectangle 3"/>
          <p:cNvSpPr>
            <a:spLocks noChangeArrowheads="1"/>
          </p:cNvSpPr>
          <p:nvPr/>
        </p:nvSpPr>
        <p:spPr bwMode="auto">
          <a:xfrm>
            <a:off x="1524000" y="5281636"/>
            <a:ext cx="6248400" cy="1504950"/>
          </a:xfrm>
          <a:prstGeom prst="rect">
            <a:avLst/>
          </a:prstGeom>
          <a:noFill/>
          <a:ln w="9525">
            <a:noFill/>
            <a:miter lim="800000"/>
            <a:headEnd/>
            <a:tailEnd/>
          </a:ln>
        </p:spPr>
        <p:txBody>
          <a:bodyPr lIns="92075" tIns="46038" rIns="92075" bIns="46038">
            <a:spAutoFit/>
          </a:bodyPr>
          <a:lstStyle/>
          <a:p>
            <a:pPr marL="381000" indent="-381000" algn="ctr" eaLnBrk="0" hangingPunct="0">
              <a:lnSpc>
                <a:spcPct val="170000"/>
              </a:lnSpc>
              <a:buClr>
                <a:srgbClr val="FF0000"/>
              </a:buClr>
              <a:buSzPct val="120000"/>
            </a:pPr>
            <a:r>
              <a:rPr lang="es-ES_tradnl" sz="1800" b="1" dirty="0">
                <a:solidFill>
                  <a:srgbClr val="000099"/>
                </a:solidFill>
                <a:latin typeface="Arial" charset="0"/>
              </a:rPr>
              <a:t>MAURICIO BELMONTE LERMA</a:t>
            </a:r>
          </a:p>
          <a:p>
            <a:pPr marL="381000" indent="-381000" algn="ctr" eaLnBrk="0" hangingPunct="0">
              <a:lnSpc>
                <a:spcPct val="170000"/>
              </a:lnSpc>
              <a:buClr>
                <a:srgbClr val="FF0000"/>
              </a:buClr>
              <a:buSzPct val="120000"/>
            </a:pPr>
            <a:r>
              <a:rPr lang="es-ES_tradnl" sz="1800" b="1" dirty="0">
                <a:solidFill>
                  <a:srgbClr val="000099"/>
                </a:solidFill>
                <a:latin typeface="Arial" charset="0"/>
              </a:rPr>
              <a:t>INGENIERO </a:t>
            </a:r>
            <a:r>
              <a:rPr lang="es-ES_tradnl" sz="1800" b="1" dirty="0" smtClean="0">
                <a:solidFill>
                  <a:srgbClr val="000099"/>
                </a:solidFill>
                <a:latin typeface="Arial" charset="0"/>
              </a:rPr>
              <a:t> CIVIL  DE  MINAS</a:t>
            </a:r>
            <a:endParaRPr lang="es-ES_tradnl" sz="1800" b="1" dirty="0">
              <a:solidFill>
                <a:srgbClr val="000099"/>
              </a:solidFill>
              <a:latin typeface="Arial" charset="0"/>
            </a:endParaRPr>
          </a:p>
          <a:p>
            <a:pPr marL="381000" indent="-381000" algn="ctr" eaLnBrk="0" hangingPunct="0">
              <a:lnSpc>
                <a:spcPct val="170000"/>
              </a:lnSpc>
              <a:buClr>
                <a:srgbClr val="FF0000"/>
              </a:buClr>
              <a:buSzPct val="120000"/>
            </a:pPr>
            <a:r>
              <a:rPr lang="es-ES_tradnl" sz="1800" b="1" dirty="0">
                <a:solidFill>
                  <a:srgbClr val="000099"/>
                </a:solidFill>
                <a:latin typeface="Arial" charset="0"/>
              </a:rPr>
              <a:t>EMAIL: </a:t>
            </a:r>
            <a:r>
              <a:rPr lang="es-ES_tradnl" sz="1800" b="1" dirty="0" smtClean="0">
                <a:solidFill>
                  <a:srgbClr val="000099"/>
                </a:solidFill>
                <a:latin typeface="Arial" charset="0"/>
              </a:rPr>
              <a:t>mr_belmonte</a:t>
            </a:r>
            <a:r>
              <a:rPr lang="es-ES_tradnl" sz="1800" b="1" dirty="0" smtClean="0">
                <a:solidFill>
                  <a:srgbClr val="000099"/>
                </a:solidFill>
                <a:latin typeface="Arial" charset="0"/>
                <a:hlinkClick r:id="rId2"/>
              </a:rPr>
              <a:t>@hotmail.com</a:t>
            </a:r>
            <a:endParaRPr lang="es-ES_tradnl" sz="1800" b="1" dirty="0">
              <a:solidFill>
                <a:srgbClr val="000099"/>
              </a:solidFill>
              <a:latin typeface="Arial" charset="0"/>
            </a:endParaRPr>
          </a:p>
        </p:txBody>
      </p:sp>
      <p:pic>
        <p:nvPicPr>
          <p:cNvPr id="2052" name="Picture 5"/>
          <p:cNvPicPr>
            <a:picLocks noChangeAspect="1" noChangeArrowheads="1"/>
          </p:cNvPicPr>
          <p:nvPr/>
        </p:nvPicPr>
        <p:blipFill>
          <a:blip r:embed="rId3" cstate="print"/>
          <a:srcRect/>
          <a:stretch>
            <a:fillRect/>
          </a:stretch>
        </p:blipFill>
        <p:spPr bwMode="auto">
          <a:xfrm>
            <a:off x="857250" y="1643075"/>
            <a:ext cx="7215188" cy="3643313"/>
          </a:xfrm>
          <a:prstGeom prst="rect">
            <a:avLst/>
          </a:prstGeom>
          <a:noFill/>
          <a:ln w="12700">
            <a:noFill/>
            <a:miter lim="800000"/>
            <a:headEnd type="none" w="sm" len="sm"/>
            <a:tailEnd type="none" w="sm" len="sm"/>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Text Box 3"/>
          <p:cNvSpPr txBox="1">
            <a:spLocks noChangeArrowheads="1"/>
          </p:cNvSpPr>
          <p:nvPr/>
        </p:nvSpPr>
        <p:spPr bwMode="auto">
          <a:xfrm>
            <a:off x="1016198" y="323945"/>
            <a:ext cx="658013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s-ES_tradnl" sz="3200" b="1" dirty="0" smtClean="0">
                <a:latin typeface="Verdana" pitchFamily="34" charset="0"/>
              </a:rPr>
              <a:t>Índices Operacionales </a:t>
            </a:r>
            <a:endParaRPr lang="es-ES_tradnl" sz="3200" dirty="0"/>
          </a:p>
        </p:txBody>
      </p:sp>
      <p:graphicFrame>
        <p:nvGraphicFramePr>
          <p:cNvPr id="1026" name="Object 4"/>
          <p:cNvGraphicFramePr>
            <a:graphicFrameLocks noChangeAspect="1"/>
          </p:cNvGraphicFramePr>
          <p:nvPr>
            <p:extLst>
              <p:ext uri="{D42A27DB-BD31-4B8C-83A1-F6EECF244321}">
                <p14:modId xmlns:p14="http://schemas.microsoft.com/office/powerpoint/2010/main" val="623405831"/>
              </p:ext>
            </p:extLst>
          </p:nvPr>
        </p:nvGraphicFramePr>
        <p:xfrm>
          <a:off x="390534" y="1698625"/>
          <a:ext cx="5572125" cy="5159375"/>
        </p:xfrm>
        <a:graphic>
          <a:graphicData uri="http://schemas.openxmlformats.org/presentationml/2006/ole">
            <mc:AlternateContent xmlns:mc="http://schemas.openxmlformats.org/markup-compatibility/2006">
              <mc:Choice xmlns:v="urn:schemas-microsoft-com:vml" Requires="v">
                <p:oleObj spid="_x0000_s1038" name="Documento" r:id="rId3" imgW="5617209" imgH="5691673" progId="Word.Document.8">
                  <p:embed/>
                </p:oleObj>
              </mc:Choice>
              <mc:Fallback>
                <p:oleObj name="Documento" r:id="rId3" imgW="5617209" imgH="5691673"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0534" y="1698625"/>
                        <a:ext cx="5572125" cy="5159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9" name="4 CuadroTexto"/>
          <p:cNvSpPr txBox="1">
            <a:spLocks noChangeArrowheads="1"/>
          </p:cNvSpPr>
          <p:nvPr/>
        </p:nvSpPr>
        <p:spPr bwMode="auto">
          <a:xfrm>
            <a:off x="5929313" y="2263775"/>
            <a:ext cx="32448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s-CL" sz="1400" b="1"/>
              <a:t> = Tiempo Disponible / Tiempo Nominal</a:t>
            </a:r>
          </a:p>
        </p:txBody>
      </p:sp>
      <p:sp>
        <p:nvSpPr>
          <p:cNvPr id="1030" name="5 CuadroTexto"/>
          <p:cNvSpPr txBox="1">
            <a:spLocks noChangeArrowheads="1"/>
          </p:cNvSpPr>
          <p:nvPr/>
        </p:nvSpPr>
        <p:spPr bwMode="auto">
          <a:xfrm>
            <a:off x="6340475" y="4714875"/>
            <a:ext cx="20177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s-CL" sz="1800" b="1"/>
              <a:t>El mas importante</a:t>
            </a:r>
          </a:p>
        </p:txBody>
      </p:sp>
    </p:spTree>
    <p:extLst>
      <p:ext uri="{BB962C8B-B14F-4D97-AF65-F5344CB8AC3E}">
        <p14:creationId xmlns:p14="http://schemas.microsoft.com/office/powerpoint/2010/main" val="14000579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ext Box 3"/>
          <p:cNvSpPr txBox="1">
            <a:spLocks noChangeArrowheads="1"/>
          </p:cNvSpPr>
          <p:nvPr/>
        </p:nvSpPr>
        <p:spPr bwMode="auto">
          <a:xfrm>
            <a:off x="1979712" y="395953"/>
            <a:ext cx="5256584"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s-ES_tradnl" sz="3200" b="1" dirty="0" smtClean="0">
                <a:latin typeface="Verdana" pitchFamily="34" charset="0"/>
              </a:rPr>
              <a:t>Índices Operacionales</a:t>
            </a:r>
            <a:endParaRPr lang="es-ES_tradnl" sz="3200" dirty="0"/>
          </a:p>
        </p:txBody>
      </p:sp>
      <p:graphicFrame>
        <p:nvGraphicFramePr>
          <p:cNvPr id="2050" name="Object 4"/>
          <p:cNvGraphicFramePr>
            <a:graphicFrameLocks noChangeAspect="1"/>
          </p:cNvGraphicFramePr>
          <p:nvPr>
            <p:extLst>
              <p:ext uri="{D42A27DB-BD31-4B8C-83A1-F6EECF244321}">
                <p14:modId xmlns:p14="http://schemas.microsoft.com/office/powerpoint/2010/main" val="795497208"/>
              </p:ext>
            </p:extLst>
          </p:nvPr>
        </p:nvGraphicFramePr>
        <p:xfrm>
          <a:off x="1691680" y="1628800"/>
          <a:ext cx="5943600" cy="4914900"/>
        </p:xfrm>
        <a:graphic>
          <a:graphicData uri="http://schemas.openxmlformats.org/presentationml/2006/ole">
            <mc:AlternateContent xmlns:mc="http://schemas.openxmlformats.org/markup-compatibility/2006">
              <mc:Choice xmlns:v="urn:schemas-microsoft-com:vml" Requires="v">
                <p:oleObj spid="_x0000_s2062" name="Documento" r:id="rId3" imgW="5686560" imgH="5316480" progId="Word.Document.8">
                  <p:embed/>
                </p:oleObj>
              </mc:Choice>
              <mc:Fallback>
                <p:oleObj name="Documento" r:id="rId3" imgW="5686560" imgH="5316480"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1680" y="1628800"/>
                        <a:ext cx="5943600" cy="4914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53" name="4 CuadroTexto"/>
          <p:cNvSpPr txBox="1">
            <a:spLocks noChangeArrowheads="1"/>
          </p:cNvSpPr>
          <p:nvPr/>
        </p:nvSpPr>
        <p:spPr bwMode="auto">
          <a:xfrm>
            <a:off x="1619672" y="5949280"/>
            <a:ext cx="6545262"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s-CL" sz="1900" u="sng" dirty="0"/>
              <a:t>Porcentaje de Reserva</a:t>
            </a:r>
            <a:r>
              <a:rPr lang="es-CL" sz="1900" dirty="0"/>
              <a:t>: </a:t>
            </a:r>
            <a:r>
              <a:rPr lang="es-CL" sz="1600" dirty="0"/>
              <a:t>Indica el % del tiempo disponible del activo</a:t>
            </a:r>
          </a:p>
          <a:p>
            <a:r>
              <a:rPr lang="es-CL" sz="1600" dirty="0"/>
              <a:t>En que este se presenta en reserva = </a:t>
            </a:r>
            <a:r>
              <a:rPr lang="es-CL" sz="1600" b="1" dirty="0"/>
              <a:t>Tiempo Reserva / Tiempo Disponible</a:t>
            </a:r>
            <a:r>
              <a:rPr lang="es-CL" sz="1600" dirty="0"/>
              <a:t>  </a:t>
            </a:r>
          </a:p>
        </p:txBody>
      </p:sp>
    </p:spTree>
    <p:extLst>
      <p:ext uri="{BB962C8B-B14F-4D97-AF65-F5344CB8AC3E}">
        <p14:creationId xmlns:p14="http://schemas.microsoft.com/office/powerpoint/2010/main" val="12458663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23056" y="350168"/>
            <a:ext cx="8153400" cy="990600"/>
          </a:xfrm>
        </p:spPr>
        <p:txBody>
          <a:bodyPr>
            <a:normAutofit fontScale="90000"/>
          </a:bodyPr>
          <a:lstStyle/>
          <a:p>
            <a:r>
              <a:rPr lang="es-CL" b="1" dirty="0" smtClean="0">
                <a:solidFill>
                  <a:srgbClr val="CC0000"/>
                </a:solidFill>
              </a:rPr>
              <a:t>Rendimiento Cargador Frontal</a:t>
            </a:r>
            <a:endParaRPr lang="es-CL" b="1" dirty="0">
              <a:solidFill>
                <a:srgbClr val="CC0000"/>
              </a:solidFill>
            </a:endParaRPr>
          </a:p>
        </p:txBody>
      </p:sp>
      <p:sp>
        <p:nvSpPr>
          <p:cNvPr id="3" name="2 Marcador de contenido"/>
          <p:cNvSpPr>
            <a:spLocks noGrp="1"/>
          </p:cNvSpPr>
          <p:nvPr>
            <p:ph sz="quarter" idx="1"/>
          </p:nvPr>
        </p:nvSpPr>
        <p:spPr>
          <a:xfrm>
            <a:off x="179512" y="2247128"/>
            <a:ext cx="8662736" cy="3774160"/>
          </a:xfrm>
        </p:spPr>
        <p:txBody>
          <a:bodyPr>
            <a:noAutofit/>
          </a:bodyPr>
          <a:lstStyle/>
          <a:p>
            <a:pPr algn="just">
              <a:buNone/>
            </a:pPr>
            <a:r>
              <a:rPr lang="es-CL" sz="2400" dirty="0" smtClean="0">
                <a:latin typeface="Aparajita" pitchFamily="34" charset="0"/>
                <a:cs typeface="Aparajita" pitchFamily="34" charset="0"/>
              </a:rPr>
              <a:t>	</a:t>
            </a:r>
            <a:r>
              <a:rPr lang="es-CL" sz="2700" dirty="0" smtClean="0">
                <a:latin typeface="Aparajita" pitchFamily="34" charset="0"/>
                <a:cs typeface="Aparajita" pitchFamily="34" charset="0"/>
              </a:rPr>
              <a:t>El tiempo de ciclo (Tc), de carguío se define como sigue: </a:t>
            </a:r>
          </a:p>
          <a:p>
            <a:pPr algn="just">
              <a:buNone/>
            </a:pPr>
            <a:endParaRPr lang="es-CL" sz="2700" dirty="0" smtClean="0">
              <a:latin typeface="Aparajita" pitchFamily="34" charset="0"/>
              <a:cs typeface="Aparajita" pitchFamily="34" charset="0"/>
            </a:endParaRPr>
          </a:p>
          <a:p>
            <a:pPr algn="just">
              <a:buNone/>
            </a:pPr>
            <a:r>
              <a:rPr lang="es-CL" sz="2700" b="1" dirty="0" smtClean="0">
                <a:latin typeface="Aparajita" pitchFamily="34" charset="0"/>
                <a:cs typeface="Aparajita" pitchFamily="34" charset="0"/>
              </a:rPr>
              <a:t>1.- Tiempo de carga (T1)</a:t>
            </a:r>
          </a:p>
          <a:p>
            <a:pPr algn="just">
              <a:buNone/>
            </a:pPr>
            <a:r>
              <a:rPr lang="es-CL" sz="2700" b="1" dirty="0" smtClean="0">
                <a:latin typeface="Aparajita" pitchFamily="34" charset="0"/>
                <a:cs typeface="Aparajita" pitchFamily="34" charset="0"/>
              </a:rPr>
              <a:t>2.- Tiempo de giro (T2)</a:t>
            </a:r>
          </a:p>
          <a:p>
            <a:pPr algn="just">
              <a:buNone/>
            </a:pPr>
            <a:r>
              <a:rPr lang="es-CL" sz="2700" b="1" dirty="0" smtClean="0">
                <a:latin typeface="Aparajita" pitchFamily="34" charset="0"/>
                <a:cs typeface="Aparajita" pitchFamily="34" charset="0"/>
              </a:rPr>
              <a:t>3.- Tiempo de descarga (T3)</a:t>
            </a:r>
          </a:p>
          <a:p>
            <a:pPr algn="just">
              <a:buNone/>
            </a:pPr>
            <a:r>
              <a:rPr lang="es-CL" sz="2700" b="1" dirty="0" smtClean="0">
                <a:latin typeface="Aparajita" pitchFamily="34" charset="0"/>
                <a:cs typeface="Aparajita" pitchFamily="34" charset="0"/>
              </a:rPr>
              <a:t>4.- Tiempo de regreso (T4)</a:t>
            </a:r>
          </a:p>
          <a:p>
            <a:pPr algn="just">
              <a:buNone/>
            </a:pPr>
            <a:r>
              <a:rPr lang="es-CL" sz="2600" dirty="0" smtClean="0">
                <a:latin typeface="Aparajita" pitchFamily="34" charset="0"/>
                <a:cs typeface="Aparajita" pitchFamily="34" charset="0"/>
              </a:rPr>
              <a:t>	</a:t>
            </a:r>
            <a:endParaRPr lang="es-CL" sz="2400" dirty="0" smtClean="0">
              <a:latin typeface="Aparajita" pitchFamily="34" charset="0"/>
              <a:cs typeface="Aparajita" pitchFamily="34" charset="0"/>
            </a:endParaRPr>
          </a:p>
        </p:txBody>
      </p:sp>
    </p:spTree>
    <p:extLst>
      <p:ext uri="{BB962C8B-B14F-4D97-AF65-F5344CB8AC3E}">
        <p14:creationId xmlns:p14="http://schemas.microsoft.com/office/powerpoint/2010/main" val="3943267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a:xfrm>
            <a:off x="395536" y="420589"/>
            <a:ext cx="8229600" cy="992187"/>
          </a:xfrm>
        </p:spPr>
        <p:txBody>
          <a:bodyPr>
            <a:normAutofit fontScale="90000"/>
          </a:bodyPr>
          <a:lstStyle/>
          <a:p>
            <a:pPr algn="ctr" eaLnBrk="1" hangingPunct="1"/>
            <a:r>
              <a:rPr lang="es-MX" sz="4000" b="1" dirty="0" smtClean="0">
                <a:solidFill>
                  <a:srgbClr val="C00000"/>
                </a:solidFill>
              </a:rPr>
              <a:t>Rendimiento Cargador Frontal</a:t>
            </a:r>
            <a:endParaRPr lang="es-CL" sz="4000" b="1" dirty="0" smtClean="0">
              <a:solidFill>
                <a:srgbClr val="C00000"/>
              </a:solidFill>
            </a:endParaRPr>
          </a:p>
        </p:txBody>
      </p:sp>
      <p:graphicFrame>
        <p:nvGraphicFramePr>
          <p:cNvPr id="1026" name="Object 3"/>
          <p:cNvGraphicFramePr>
            <a:graphicFrameLocks noGrp="1" noChangeAspect="1"/>
          </p:cNvGraphicFramePr>
          <p:nvPr>
            <p:ph sz="half" idx="1"/>
            <p:extLst>
              <p:ext uri="{D42A27DB-BD31-4B8C-83A1-F6EECF244321}">
                <p14:modId xmlns:p14="http://schemas.microsoft.com/office/powerpoint/2010/main" val="3692713617"/>
              </p:ext>
            </p:extLst>
          </p:nvPr>
        </p:nvGraphicFramePr>
        <p:xfrm>
          <a:off x="827584" y="2060848"/>
          <a:ext cx="2549525" cy="841375"/>
        </p:xfrm>
        <a:graphic>
          <a:graphicData uri="http://schemas.openxmlformats.org/presentationml/2006/ole">
            <mc:AlternateContent xmlns:mc="http://schemas.openxmlformats.org/markup-compatibility/2006">
              <mc:Choice xmlns:v="urn:schemas-microsoft-com:vml" Requires="v">
                <p:oleObj spid="_x0000_s3088" name="Ecuación" r:id="rId3" imgW="1307532" imgH="431613" progId="Equation.3">
                  <p:embed/>
                </p:oleObj>
              </mc:Choice>
              <mc:Fallback>
                <p:oleObj name="Ecuación" r:id="rId3" imgW="1307532" imgH="431613" progId="Equation.3">
                  <p:embed/>
                  <p:pic>
                    <p:nvPicPr>
                      <p:cNvPr id="0" name=""/>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584" y="2060848"/>
                        <a:ext cx="2549525" cy="841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9" name="Text Box 4"/>
          <p:cNvSpPr txBox="1">
            <a:spLocks noChangeArrowheads="1"/>
          </p:cNvSpPr>
          <p:nvPr/>
        </p:nvSpPr>
        <p:spPr bwMode="auto">
          <a:xfrm>
            <a:off x="642910" y="1694136"/>
            <a:ext cx="335124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s-MX" b="1" dirty="0">
                <a:solidFill>
                  <a:srgbClr val="0070C0"/>
                </a:solidFill>
              </a:rPr>
              <a:t>Numero de ciclos por hora</a:t>
            </a:r>
            <a:endParaRPr lang="es-CL" b="1" dirty="0">
              <a:solidFill>
                <a:srgbClr val="0070C0"/>
              </a:solidFill>
            </a:endParaRPr>
          </a:p>
        </p:txBody>
      </p:sp>
      <p:sp>
        <p:nvSpPr>
          <p:cNvPr id="1030" name="Text Box 5"/>
          <p:cNvSpPr txBox="1">
            <a:spLocks noChangeArrowheads="1"/>
          </p:cNvSpPr>
          <p:nvPr/>
        </p:nvSpPr>
        <p:spPr bwMode="auto">
          <a:xfrm>
            <a:off x="827584" y="3998392"/>
            <a:ext cx="367240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s-MX" b="1" dirty="0">
                <a:solidFill>
                  <a:srgbClr val="0070C0"/>
                </a:solidFill>
              </a:rPr>
              <a:t>Rendimiento </a:t>
            </a:r>
            <a:r>
              <a:rPr lang="es-MX" b="1" dirty="0" smtClean="0">
                <a:solidFill>
                  <a:srgbClr val="0070C0"/>
                </a:solidFill>
              </a:rPr>
              <a:t>horario cargador</a:t>
            </a:r>
            <a:endParaRPr lang="es-CL" b="1" dirty="0">
              <a:solidFill>
                <a:srgbClr val="0070C0"/>
              </a:solidFill>
            </a:endParaRPr>
          </a:p>
        </p:txBody>
      </p:sp>
      <p:sp>
        <p:nvSpPr>
          <p:cNvPr id="1031" name="Text Box 7"/>
          <p:cNvSpPr txBox="1">
            <a:spLocks noChangeArrowheads="1"/>
          </p:cNvSpPr>
          <p:nvPr/>
        </p:nvSpPr>
        <p:spPr bwMode="auto">
          <a:xfrm>
            <a:off x="4211935" y="2348880"/>
            <a:ext cx="18002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s-MX" b="1" dirty="0">
                <a:solidFill>
                  <a:srgbClr val="0070C0"/>
                </a:solidFill>
              </a:rPr>
              <a:t>Ciclos/hora</a:t>
            </a:r>
            <a:endParaRPr lang="es-CL" b="1" dirty="0">
              <a:solidFill>
                <a:srgbClr val="0070C0"/>
              </a:solidFill>
            </a:endParaRPr>
          </a:p>
        </p:txBody>
      </p:sp>
      <p:sp>
        <p:nvSpPr>
          <p:cNvPr id="1032" name="Text Box 8"/>
          <p:cNvSpPr txBox="1">
            <a:spLocks noChangeArrowheads="1"/>
          </p:cNvSpPr>
          <p:nvPr/>
        </p:nvSpPr>
        <p:spPr bwMode="auto">
          <a:xfrm>
            <a:off x="4139952" y="4718471"/>
            <a:ext cx="18002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s-MX" dirty="0">
                <a:solidFill>
                  <a:srgbClr val="0070C0"/>
                </a:solidFill>
              </a:rPr>
              <a:t>Tonelada/hora</a:t>
            </a:r>
            <a:endParaRPr lang="es-CL" dirty="0">
              <a:solidFill>
                <a:srgbClr val="0070C0"/>
              </a:solidFill>
            </a:endParaRPr>
          </a:p>
        </p:txBody>
      </p:sp>
      <p:sp>
        <p:nvSpPr>
          <p:cNvPr id="2" name="1 CuadroTexto"/>
          <p:cNvSpPr txBox="1"/>
          <p:nvPr/>
        </p:nvSpPr>
        <p:spPr>
          <a:xfrm>
            <a:off x="642910" y="3131676"/>
            <a:ext cx="1048770" cy="369332"/>
          </a:xfrm>
          <a:prstGeom prst="rect">
            <a:avLst/>
          </a:prstGeom>
          <a:noFill/>
        </p:spPr>
        <p:txBody>
          <a:bodyPr wrap="square" rtlCol="0">
            <a:spAutoFit/>
          </a:bodyPr>
          <a:lstStyle/>
          <a:p>
            <a:r>
              <a:rPr lang="es-CL" b="1" dirty="0" smtClean="0">
                <a:solidFill>
                  <a:srgbClr val="0070C0"/>
                </a:solidFill>
              </a:rPr>
              <a:t>Siendo</a:t>
            </a:r>
            <a:endParaRPr lang="es-CL" b="1" dirty="0">
              <a:solidFill>
                <a:srgbClr val="0070C0"/>
              </a:solidFill>
            </a:endParaRPr>
          </a:p>
        </p:txBody>
      </p:sp>
      <p:sp>
        <p:nvSpPr>
          <p:cNvPr id="3" name="2 CuadroTexto"/>
          <p:cNvSpPr txBox="1"/>
          <p:nvPr/>
        </p:nvSpPr>
        <p:spPr>
          <a:xfrm>
            <a:off x="1835695" y="3140968"/>
            <a:ext cx="4536529" cy="369332"/>
          </a:xfrm>
          <a:prstGeom prst="rect">
            <a:avLst/>
          </a:prstGeom>
          <a:noFill/>
        </p:spPr>
        <p:txBody>
          <a:bodyPr wrap="square" rtlCol="0">
            <a:spAutoFit/>
          </a:bodyPr>
          <a:lstStyle/>
          <a:p>
            <a:r>
              <a:rPr lang="es-CL" b="1" i="1" dirty="0" smtClean="0">
                <a:solidFill>
                  <a:srgbClr val="0070C0"/>
                </a:solidFill>
              </a:rPr>
              <a:t>T1 + T2 + T3 + T4 = Tc   (Tiempo de ciclo)</a:t>
            </a:r>
            <a:endParaRPr lang="es-CL" b="1" i="1" dirty="0">
              <a:solidFill>
                <a:srgbClr val="0070C0"/>
              </a:solidFill>
            </a:endParaRPr>
          </a:p>
        </p:txBody>
      </p:sp>
      <p:sp>
        <p:nvSpPr>
          <p:cNvPr id="4" name="3 CuadroTexto"/>
          <p:cNvSpPr txBox="1"/>
          <p:nvPr/>
        </p:nvSpPr>
        <p:spPr>
          <a:xfrm>
            <a:off x="827584" y="4685074"/>
            <a:ext cx="2952328" cy="400110"/>
          </a:xfrm>
          <a:prstGeom prst="rect">
            <a:avLst/>
          </a:prstGeom>
          <a:noFill/>
        </p:spPr>
        <p:txBody>
          <a:bodyPr wrap="square" rtlCol="0">
            <a:spAutoFit/>
          </a:bodyPr>
          <a:lstStyle/>
          <a:p>
            <a:r>
              <a:rPr lang="es-CL" sz="2000" b="1" i="1" dirty="0" smtClean="0">
                <a:solidFill>
                  <a:srgbClr val="0070C0"/>
                </a:solidFill>
              </a:rPr>
              <a:t>R. efectivo</a:t>
            </a:r>
            <a:r>
              <a:rPr lang="es-CL" sz="2000" i="1" dirty="0" smtClean="0">
                <a:solidFill>
                  <a:srgbClr val="0070C0"/>
                </a:solidFill>
              </a:rPr>
              <a:t> = Nc x Cb   </a:t>
            </a:r>
            <a:endParaRPr lang="es-CL" sz="2000" i="1" dirty="0">
              <a:solidFill>
                <a:srgbClr val="0070C0"/>
              </a:solidFill>
            </a:endParaRPr>
          </a:p>
        </p:txBody>
      </p:sp>
      <p:sp>
        <p:nvSpPr>
          <p:cNvPr id="6" name="5 CuadroTexto"/>
          <p:cNvSpPr txBox="1"/>
          <p:nvPr/>
        </p:nvSpPr>
        <p:spPr>
          <a:xfrm>
            <a:off x="827584" y="5435932"/>
            <a:ext cx="1872208" cy="369332"/>
          </a:xfrm>
          <a:prstGeom prst="rect">
            <a:avLst/>
          </a:prstGeom>
          <a:noFill/>
        </p:spPr>
        <p:txBody>
          <a:bodyPr wrap="square" rtlCol="0">
            <a:spAutoFit/>
          </a:bodyPr>
          <a:lstStyle/>
          <a:p>
            <a:r>
              <a:rPr lang="es-CL" b="1" dirty="0" smtClean="0">
                <a:solidFill>
                  <a:srgbClr val="0070C0"/>
                </a:solidFill>
              </a:rPr>
              <a:t>Siendo Cb =</a:t>
            </a:r>
            <a:endParaRPr lang="es-CL" b="1" dirty="0">
              <a:solidFill>
                <a:srgbClr val="0070C0"/>
              </a:solidFill>
            </a:endParaRPr>
          </a:p>
        </p:txBody>
      </p:sp>
      <p:sp>
        <p:nvSpPr>
          <p:cNvPr id="7" name="6 CuadroTexto"/>
          <p:cNvSpPr txBox="1"/>
          <p:nvPr/>
        </p:nvSpPr>
        <p:spPr>
          <a:xfrm>
            <a:off x="2411760" y="5435932"/>
            <a:ext cx="3024361" cy="369332"/>
          </a:xfrm>
          <a:prstGeom prst="rect">
            <a:avLst/>
          </a:prstGeom>
          <a:noFill/>
        </p:spPr>
        <p:txBody>
          <a:bodyPr wrap="square" rtlCol="0">
            <a:spAutoFit/>
          </a:bodyPr>
          <a:lstStyle/>
          <a:p>
            <a:r>
              <a:rPr lang="es-CL" dirty="0" smtClean="0">
                <a:solidFill>
                  <a:srgbClr val="0070C0"/>
                </a:solidFill>
              </a:rPr>
              <a:t>Capacidad del balde</a:t>
            </a:r>
            <a:endParaRPr lang="es-CL" dirty="0">
              <a:solidFill>
                <a:srgbClr val="0070C0"/>
              </a:solidFill>
            </a:endParaRPr>
          </a:p>
        </p:txBody>
      </p:sp>
    </p:spTree>
    <p:extLst>
      <p:ext uri="{BB962C8B-B14F-4D97-AF65-F5344CB8AC3E}">
        <p14:creationId xmlns:p14="http://schemas.microsoft.com/office/powerpoint/2010/main" val="14137113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350168"/>
            <a:ext cx="8153400" cy="990600"/>
          </a:xfrm>
        </p:spPr>
        <p:txBody>
          <a:bodyPr>
            <a:normAutofit fontScale="90000"/>
          </a:bodyPr>
          <a:lstStyle/>
          <a:p>
            <a:r>
              <a:rPr lang="es-CL" b="1" dirty="0" smtClean="0"/>
              <a:t>CICLO DE UN EQUIPO DE TRANSPORTE</a:t>
            </a:r>
            <a:endParaRPr lang="es-CL" b="1" dirty="0"/>
          </a:p>
        </p:txBody>
      </p:sp>
      <p:sp>
        <p:nvSpPr>
          <p:cNvPr id="3" name="2 Marcador de contenido"/>
          <p:cNvSpPr>
            <a:spLocks noGrp="1"/>
          </p:cNvSpPr>
          <p:nvPr>
            <p:ph sz="quarter" idx="1"/>
          </p:nvPr>
        </p:nvSpPr>
        <p:spPr>
          <a:xfrm>
            <a:off x="251520" y="1665312"/>
            <a:ext cx="8662736" cy="4572000"/>
          </a:xfrm>
        </p:spPr>
        <p:txBody>
          <a:bodyPr>
            <a:noAutofit/>
          </a:bodyPr>
          <a:lstStyle/>
          <a:p>
            <a:pPr algn="just">
              <a:buNone/>
            </a:pPr>
            <a:r>
              <a:rPr lang="es-CL" sz="2400" dirty="0" smtClean="0">
                <a:latin typeface="Aparajita" pitchFamily="34" charset="0"/>
                <a:cs typeface="Aparajita" pitchFamily="34" charset="0"/>
              </a:rPr>
              <a:t>	</a:t>
            </a:r>
            <a:endParaRPr lang="es-CL" sz="2800" dirty="0" smtClean="0">
              <a:latin typeface="Aparajita" pitchFamily="34" charset="0"/>
              <a:cs typeface="Aparajita" pitchFamily="34" charset="0"/>
            </a:endParaRPr>
          </a:p>
          <a:p>
            <a:pPr algn="just"/>
            <a:r>
              <a:rPr lang="es-CL" sz="2800" b="1" dirty="0" smtClean="0">
                <a:latin typeface="Aparajita" pitchFamily="34" charset="0"/>
                <a:cs typeface="Aparajita" pitchFamily="34" charset="0"/>
              </a:rPr>
              <a:t>N° de pases</a:t>
            </a:r>
            <a:r>
              <a:rPr lang="fr-FR" sz="2800" dirty="0" smtClean="0">
                <a:latin typeface="Aparajita" pitchFamily="34" charset="0"/>
                <a:cs typeface="Aparajita" pitchFamily="34" charset="0"/>
              </a:rPr>
              <a:t> = 		</a:t>
            </a:r>
            <a:r>
              <a:rPr lang="es-CL" sz="2800" u="sng" dirty="0" smtClean="0">
                <a:latin typeface="Aparajita" pitchFamily="34" charset="0"/>
                <a:cs typeface="Aparajita" pitchFamily="34" charset="0"/>
              </a:rPr>
              <a:t>Capacidad nominal del camión </a:t>
            </a:r>
            <a:r>
              <a:rPr lang="fr-FR" sz="2800" u="sng" dirty="0" smtClean="0">
                <a:latin typeface="Aparajita" pitchFamily="34" charset="0"/>
                <a:cs typeface="Aparajita" pitchFamily="34" charset="0"/>
              </a:rPr>
              <a:t>(ton) </a:t>
            </a:r>
            <a:endParaRPr lang="fr-FR" sz="2800" dirty="0" smtClean="0">
              <a:latin typeface="Aparajita" pitchFamily="34" charset="0"/>
              <a:cs typeface="Aparajita" pitchFamily="34" charset="0"/>
            </a:endParaRPr>
          </a:p>
          <a:p>
            <a:pPr algn="just">
              <a:buNone/>
            </a:pPr>
            <a:r>
              <a:rPr lang="fr-FR" sz="2800" dirty="0" smtClean="0">
                <a:latin typeface="Aparajita" pitchFamily="34" charset="0"/>
                <a:cs typeface="Aparajita" pitchFamily="34" charset="0"/>
              </a:rPr>
              <a:t>		                                       </a:t>
            </a:r>
            <a:r>
              <a:rPr lang="es-CL" sz="2800" dirty="0" smtClean="0">
                <a:latin typeface="Aparajita" pitchFamily="34" charset="0"/>
                <a:cs typeface="Aparajita" pitchFamily="34" charset="0"/>
              </a:rPr>
              <a:t>Capacidad nominal de la pala (ton)</a:t>
            </a:r>
            <a:endParaRPr lang="fr-FR" sz="2800" dirty="0" smtClean="0">
              <a:latin typeface="Aparajita" pitchFamily="34" charset="0"/>
              <a:cs typeface="Aparajita" pitchFamily="34" charset="0"/>
            </a:endParaRPr>
          </a:p>
          <a:p>
            <a:endParaRPr lang="es-CL" sz="2800" dirty="0" smtClean="0">
              <a:latin typeface="Aparajita" pitchFamily="34" charset="0"/>
              <a:cs typeface="Aparajita" pitchFamily="34" charset="0"/>
            </a:endParaRPr>
          </a:p>
          <a:p>
            <a:r>
              <a:rPr lang="es-CL" sz="2800" b="1" dirty="0" smtClean="0">
                <a:latin typeface="Aparajita" pitchFamily="34" charset="0"/>
                <a:cs typeface="Aparajita" pitchFamily="34" charset="0"/>
              </a:rPr>
              <a:t>Tiempo de carga (min)</a:t>
            </a:r>
            <a:r>
              <a:rPr lang="es-CL" sz="2800" dirty="0" smtClean="0">
                <a:latin typeface="Aparajita" pitchFamily="34" charset="0"/>
                <a:cs typeface="Aparajita" pitchFamily="34" charset="0"/>
              </a:rPr>
              <a:t> = N° de pases</a:t>
            </a:r>
            <a:r>
              <a:rPr lang="fr-FR" sz="2800" dirty="0" smtClean="0">
                <a:latin typeface="Aparajita" pitchFamily="34" charset="0"/>
                <a:cs typeface="Aparajita" pitchFamily="34" charset="0"/>
              </a:rPr>
              <a:t> </a:t>
            </a:r>
            <a:r>
              <a:rPr lang="sv-SE" sz="2800" dirty="0" smtClean="0">
                <a:latin typeface="Aparajita" pitchFamily="34" charset="0"/>
                <a:cs typeface="Aparajita" pitchFamily="34" charset="0"/>
              </a:rPr>
              <a:t>x</a:t>
            </a:r>
            <a:r>
              <a:rPr lang="es-CL" sz="2800" dirty="0" smtClean="0">
                <a:latin typeface="Aparajita" pitchFamily="34" charset="0"/>
                <a:cs typeface="Aparajita" pitchFamily="34" charset="0"/>
              </a:rPr>
              <a:t> Tiempo de ciclo de equipo de carguío (min)</a:t>
            </a:r>
            <a:endParaRPr lang="fr-FR" sz="2800" dirty="0" smtClean="0">
              <a:latin typeface="Aparajita" pitchFamily="34" charset="0"/>
              <a:cs typeface="Aparajita" pitchFamily="34" charset="0"/>
            </a:endParaRPr>
          </a:p>
        </p:txBody>
      </p:sp>
    </p:spTree>
    <p:extLst>
      <p:ext uri="{BB962C8B-B14F-4D97-AF65-F5344CB8AC3E}">
        <p14:creationId xmlns:p14="http://schemas.microsoft.com/office/powerpoint/2010/main" val="28940643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341784"/>
            <a:ext cx="7772400" cy="1143000"/>
          </a:xfrm>
        </p:spPr>
        <p:txBody>
          <a:bodyPr>
            <a:normAutofit fontScale="90000"/>
          </a:bodyPr>
          <a:lstStyle/>
          <a:p>
            <a:r>
              <a:rPr lang="es-CL" b="1" dirty="0" smtClean="0"/>
              <a:t>CICLO DE UN EQUIPO DE TRANSPORTE</a:t>
            </a:r>
            <a:endParaRPr lang="es-CL" b="1" dirty="0"/>
          </a:p>
        </p:txBody>
      </p:sp>
      <p:sp>
        <p:nvSpPr>
          <p:cNvPr id="3" name="2 Marcador de contenido"/>
          <p:cNvSpPr>
            <a:spLocks noGrp="1"/>
          </p:cNvSpPr>
          <p:nvPr>
            <p:ph sz="quarter" idx="1"/>
          </p:nvPr>
        </p:nvSpPr>
        <p:spPr>
          <a:xfrm>
            <a:off x="179512" y="1700808"/>
            <a:ext cx="8712968" cy="5040560"/>
          </a:xfrm>
        </p:spPr>
        <p:txBody>
          <a:bodyPr>
            <a:noAutofit/>
          </a:bodyPr>
          <a:lstStyle/>
          <a:p>
            <a:pPr algn="just">
              <a:buNone/>
            </a:pPr>
            <a:r>
              <a:rPr lang="es-CL" sz="2400" b="1" u="sng" dirty="0" smtClean="0">
                <a:latin typeface="Aparajita" pitchFamily="34" charset="0"/>
                <a:cs typeface="Aparajita" pitchFamily="34" charset="0"/>
              </a:rPr>
              <a:t>Para el Rendimiento horario de Transporte:</a:t>
            </a:r>
          </a:p>
          <a:p>
            <a:pPr algn="just">
              <a:buNone/>
            </a:pPr>
            <a:r>
              <a:rPr lang="es-CL" sz="2400" b="1" dirty="0" err="1" smtClean="0">
                <a:latin typeface="Aparajita" pitchFamily="34" charset="0"/>
                <a:cs typeface="Aparajita" pitchFamily="34" charset="0"/>
              </a:rPr>
              <a:t>Rend</a:t>
            </a:r>
            <a:r>
              <a:rPr lang="es-CL" sz="2400" b="1" dirty="0" smtClean="0">
                <a:latin typeface="Aparajita" pitchFamily="34" charset="0"/>
                <a:cs typeface="Aparajita" pitchFamily="34" charset="0"/>
              </a:rPr>
              <a:t>. Horario = </a:t>
            </a:r>
            <a:r>
              <a:rPr lang="es-CL" sz="2400" b="1" dirty="0" err="1" smtClean="0">
                <a:latin typeface="Aparajita" pitchFamily="34" charset="0"/>
                <a:cs typeface="Aparajita" pitchFamily="34" charset="0"/>
              </a:rPr>
              <a:t>Nc</a:t>
            </a:r>
            <a:r>
              <a:rPr lang="es-CL" sz="2400" b="1" dirty="0" smtClean="0">
                <a:latin typeface="Aparajita" pitchFamily="34" charset="0"/>
                <a:cs typeface="Aparajita" pitchFamily="34" charset="0"/>
              </a:rPr>
              <a:t> x </a:t>
            </a:r>
            <a:r>
              <a:rPr lang="es-CL" sz="2400" b="1" dirty="0" err="1" smtClean="0">
                <a:latin typeface="Aparajita" pitchFamily="34" charset="0"/>
                <a:cs typeface="Aparajita" pitchFamily="34" charset="0"/>
              </a:rPr>
              <a:t>Ct</a:t>
            </a:r>
            <a:r>
              <a:rPr lang="es-CL" sz="2400" b="1" dirty="0" smtClean="0">
                <a:latin typeface="Aparajita" pitchFamily="34" charset="0"/>
                <a:cs typeface="Aparajita" pitchFamily="34" charset="0"/>
              </a:rPr>
              <a:t>  (ton / hora)  </a:t>
            </a:r>
            <a:endParaRPr lang="es-CL" sz="2400" b="1" dirty="0">
              <a:latin typeface="Aparajita" pitchFamily="34" charset="0"/>
              <a:cs typeface="Aparajita" pitchFamily="34" charset="0"/>
            </a:endParaRPr>
          </a:p>
          <a:p>
            <a:pPr algn="just">
              <a:buNone/>
            </a:pPr>
            <a:r>
              <a:rPr lang="es-CL" sz="2400" b="1" dirty="0" err="1" smtClean="0">
                <a:latin typeface="Aparajita" pitchFamily="34" charset="0"/>
                <a:cs typeface="Aparajita" pitchFamily="34" charset="0"/>
              </a:rPr>
              <a:t>Nc</a:t>
            </a:r>
            <a:r>
              <a:rPr lang="es-CL" sz="2400" dirty="0" smtClean="0">
                <a:latin typeface="Aparajita" pitchFamily="34" charset="0"/>
                <a:cs typeface="Aparajita" pitchFamily="34" charset="0"/>
              </a:rPr>
              <a:t> = 60 / </a:t>
            </a:r>
            <a:r>
              <a:rPr lang="es-CL" sz="2400" dirty="0" err="1" smtClean="0">
                <a:latin typeface="Aparajita" pitchFamily="34" charset="0"/>
                <a:cs typeface="Aparajita" pitchFamily="34" charset="0"/>
              </a:rPr>
              <a:t>ta</a:t>
            </a:r>
            <a:r>
              <a:rPr lang="es-CL" sz="2400" dirty="0" smtClean="0">
                <a:latin typeface="Aparajita" pitchFamily="34" charset="0"/>
                <a:cs typeface="Aparajita" pitchFamily="34" charset="0"/>
              </a:rPr>
              <a:t> + </a:t>
            </a:r>
            <a:r>
              <a:rPr lang="es-CL" sz="2400" dirty="0" err="1" smtClean="0">
                <a:latin typeface="Aparajita" pitchFamily="34" charset="0"/>
                <a:cs typeface="Aparajita" pitchFamily="34" charset="0"/>
              </a:rPr>
              <a:t>tc</a:t>
            </a:r>
            <a:r>
              <a:rPr lang="es-CL" sz="2400" dirty="0" smtClean="0">
                <a:latin typeface="Aparajita" pitchFamily="34" charset="0"/>
                <a:cs typeface="Aparajita" pitchFamily="34" charset="0"/>
              </a:rPr>
              <a:t> + </a:t>
            </a:r>
            <a:r>
              <a:rPr lang="es-CL" sz="2400" dirty="0" err="1" smtClean="0">
                <a:latin typeface="Aparajita" pitchFamily="34" charset="0"/>
                <a:cs typeface="Aparajita" pitchFamily="34" charset="0"/>
              </a:rPr>
              <a:t>tvc</a:t>
            </a:r>
            <a:r>
              <a:rPr lang="es-CL" sz="2400" dirty="0" smtClean="0">
                <a:latin typeface="Aparajita" pitchFamily="34" charset="0"/>
                <a:cs typeface="Aparajita" pitchFamily="34" charset="0"/>
              </a:rPr>
              <a:t> + </a:t>
            </a:r>
            <a:r>
              <a:rPr lang="es-CL" sz="2400" dirty="0" err="1" smtClean="0">
                <a:latin typeface="Aparajita" pitchFamily="34" charset="0"/>
                <a:cs typeface="Aparajita" pitchFamily="34" charset="0"/>
              </a:rPr>
              <a:t>tev</a:t>
            </a:r>
            <a:r>
              <a:rPr lang="es-CL" sz="2400" dirty="0" smtClean="0">
                <a:latin typeface="Aparajita" pitchFamily="34" charset="0"/>
                <a:cs typeface="Aparajita" pitchFamily="34" charset="0"/>
              </a:rPr>
              <a:t> + </a:t>
            </a:r>
            <a:r>
              <a:rPr lang="es-CL" sz="2400" dirty="0" err="1" smtClean="0">
                <a:latin typeface="Aparajita" pitchFamily="34" charset="0"/>
                <a:cs typeface="Aparajita" pitchFamily="34" charset="0"/>
              </a:rPr>
              <a:t>td</a:t>
            </a:r>
            <a:r>
              <a:rPr lang="es-CL" sz="2400" dirty="0" smtClean="0">
                <a:latin typeface="Aparajita" pitchFamily="34" charset="0"/>
                <a:cs typeface="Aparajita" pitchFamily="34" charset="0"/>
              </a:rPr>
              <a:t> + </a:t>
            </a:r>
            <a:r>
              <a:rPr lang="es-CL" sz="2400" dirty="0" err="1" smtClean="0">
                <a:latin typeface="Aparajita" pitchFamily="34" charset="0"/>
                <a:cs typeface="Aparajita" pitchFamily="34" charset="0"/>
              </a:rPr>
              <a:t>tvv</a:t>
            </a:r>
            <a:r>
              <a:rPr lang="es-CL" sz="2400" dirty="0" smtClean="0">
                <a:latin typeface="Aparajita" pitchFamily="34" charset="0"/>
                <a:cs typeface="Aparajita" pitchFamily="34" charset="0"/>
              </a:rPr>
              <a:t> + </a:t>
            </a:r>
            <a:r>
              <a:rPr lang="es-CL" sz="2400" dirty="0" err="1" smtClean="0">
                <a:latin typeface="Aparajita" pitchFamily="34" charset="0"/>
                <a:cs typeface="Aparajita" pitchFamily="34" charset="0"/>
              </a:rPr>
              <a:t>tec</a:t>
            </a:r>
            <a:r>
              <a:rPr lang="es-CL" sz="2400" dirty="0" smtClean="0">
                <a:latin typeface="Aparajita" pitchFamily="34" charset="0"/>
                <a:cs typeface="Aparajita" pitchFamily="34" charset="0"/>
              </a:rPr>
              <a:t>      (vueltas / Hora)</a:t>
            </a:r>
          </a:p>
          <a:p>
            <a:pPr algn="just">
              <a:buNone/>
            </a:pPr>
            <a:r>
              <a:rPr lang="es-CL" sz="2400" b="1" dirty="0" err="1" smtClean="0">
                <a:latin typeface="Aparajita" pitchFamily="34" charset="0"/>
                <a:cs typeface="Aparajita" pitchFamily="34" charset="0"/>
              </a:rPr>
              <a:t>Ct</a:t>
            </a:r>
            <a:r>
              <a:rPr lang="es-CL" sz="2400" b="1" dirty="0" smtClean="0">
                <a:latin typeface="Aparajita" pitchFamily="34" charset="0"/>
                <a:cs typeface="Aparajita" pitchFamily="34" charset="0"/>
              </a:rPr>
              <a:t> o </a:t>
            </a:r>
            <a:r>
              <a:rPr lang="es-CL" sz="2400" b="1" dirty="0" err="1" smtClean="0">
                <a:latin typeface="Aparajita" pitchFamily="34" charset="0"/>
                <a:cs typeface="Aparajita" pitchFamily="34" charset="0"/>
              </a:rPr>
              <a:t>Fc</a:t>
            </a:r>
            <a:r>
              <a:rPr lang="es-CL" sz="2400" dirty="0" smtClean="0">
                <a:latin typeface="Aparajita" pitchFamily="34" charset="0"/>
                <a:cs typeface="Aparajita" pitchFamily="34" charset="0"/>
              </a:rPr>
              <a:t> = Capacidad de la tolva o factor de carga: 300 (ton / vuelta) </a:t>
            </a:r>
          </a:p>
          <a:p>
            <a:pPr>
              <a:buNone/>
            </a:pPr>
            <a:endParaRPr lang="es-CL" sz="2400" b="1" dirty="0" smtClean="0">
              <a:latin typeface="Aparajita" pitchFamily="34" charset="0"/>
              <a:cs typeface="Aparajita" pitchFamily="34" charset="0"/>
            </a:endParaRPr>
          </a:p>
          <a:p>
            <a:pPr>
              <a:buNone/>
            </a:pPr>
            <a:r>
              <a:rPr lang="es-CL" sz="2400" b="1" u="sng" dirty="0" smtClean="0">
                <a:latin typeface="Aparajita" pitchFamily="34" charset="0"/>
                <a:cs typeface="Aparajita" pitchFamily="34" charset="0"/>
              </a:rPr>
              <a:t>Para el calculo del numero de camiones requeridos:</a:t>
            </a:r>
          </a:p>
          <a:p>
            <a:pPr>
              <a:buNone/>
            </a:pPr>
            <a:r>
              <a:rPr lang="es-CL" sz="2400" b="1" dirty="0" smtClean="0">
                <a:latin typeface="Aparajita" pitchFamily="34" charset="0"/>
                <a:cs typeface="Aparajita" pitchFamily="34" charset="0"/>
              </a:rPr>
              <a:t>     Para un equipo de carguío (por ej. Pala), debo conocer el </a:t>
            </a:r>
            <a:r>
              <a:rPr lang="es-CL" sz="2400" b="1" dirty="0" err="1" smtClean="0">
                <a:latin typeface="Aparajita" pitchFamily="34" charset="0"/>
                <a:cs typeface="Aparajita" pitchFamily="34" charset="0"/>
              </a:rPr>
              <a:t>Rend</a:t>
            </a:r>
            <a:r>
              <a:rPr lang="es-CL" sz="2400" b="1" dirty="0" smtClean="0">
                <a:latin typeface="Aparajita" pitchFamily="34" charset="0"/>
                <a:cs typeface="Aparajita" pitchFamily="34" charset="0"/>
              </a:rPr>
              <a:t>. horario del equipo de carguío y el del camión</a:t>
            </a:r>
          </a:p>
          <a:p>
            <a:pPr>
              <a:buNone/>
            </a:pPr>
            <a:r>
              <a:rPr lang="es-CL" sz="2400" b="1" dirty="0" smtClean="0">
                <a:latin typeface="Aparajita" pitchFamily="34" charset="0"/>
                <a:cs typeface="Aparajita" pitchFamily="34" charset="0"/>
              </a:rPr>
              <a:t>	</a:t>
            </a:r>
          </a:p>
          <a:p>
            <a:pPr>
              <a:buNone/>
            </a:pPr>
            <a:r>
              <a:rPr lang="es-CL" sz="2400" b="1" dirty="0" smtClean="0">
                <a:latin typeface="Aparajita" pitchFamily="34" charset="0"/>
                <a:cs typeface="Aparajita" pitchFamily="34" charset="0"/>
              </a:rPr>
              <a:t>    # de camiones = </a:t>
            </a:r>
            <a:r>
              <a:rPr lang="es-CL" sz="2400" b="1" dirty="0" err="1" smtClean="0">
                <a:latin typeface="Aparajita" pitchFamily="34" charset="0"/>
                <a:cs typeface="Aparajita" pitchFamily="34" charset="0"/>
              </a:rPr>
              <a:t>Rend</a:t>
            </a:r>
            <a:r>
              <a:rPr lang="es-CL" sz="2400" b="1" dirty="0" smtClean="0">
                <a:latin typeface="Aparajita" pitchFamily="34" charset="0"/>
                <a:cs typeface="Aparajita" pitchFamily="34" charset="0"/>
              </a:rPr>
              <a:t>. </a:t>
            </a:r>
            <a:r>
              <a:rPr lang="es-CL" sz="2400" b="1" dirty="0" err="1" smtClean="0">
                <a:latin typeface="Aparajita" pitchFamily="34" charset="0"/>
                <a:cs typeface="Aparajita" pitchFamily="34" charset="0"/>
              </a:rPr>
              <a:t>Hr</a:t>
            </a:r>
            <a:r>
              <a:rPr lang="es-CL" sz="2400" b="1" dirty="0" smtClean="0">
                <a:latin typeface="Aparajita" pitchFamily="34" charset="0"/>
                <a:cs typeface="Aparajita" pitchFamily="34" charset="0"/>
              </a:rPr>
              <a:t>. Pala / </a:t>
            </a:r>
            <a:r>
              <a:rPr lang="es-CL" sz="2400" b="1" dirty="0" err="1" smtClean="0">
                <a:latin typeface="Aparajita" pitchFamily="34" charset="0"/>
                <a:cs typeface="Aparajita" pitchFamily="34" charset="0"/>
              </a:rPr>
              <a:t>Rend</a:t>
            </a:r>
            <a:r>
              <a:rPr lang="es-CL" sz="2400" b="1" dirty="0" smtClean="0">
                <a:latin typeface="Aparajita" pitchFamily="34" charset="0"/>
                <a:cs typeface="Aparajita" pitchFamily="34" charset="0"/>
              </a:rPr>
              <a:t>. </a:t>
            </a:r>
            <a:r>
              <a:rPr lang="es-CL" sz="2400" b="1" dirty="0" err="1" smtClean="0">
                <a:latin typeface="Aparajita" pitchFamily="34" charset="0"/>
                <a:cs typeface="Aparajita" pitchFamily="34" charset="0"/>
              </a:rPr>
              <a:t>Hr</a:t>
            </a:r>
            <a:r>
              <a:rPr lang="es-CL" sz="2400" b="1" dirty="0" smtClean="0">
                <a:latin typeface="Aparajita" pitchFamily="34" charset="0"/>
                <a:cs typeface="Aparajita" pitchFamily="34" charset="0"/>
              </a:rPr>
              <a:t> camión</a:t>
            </a:r>
          </a:p>
          <a:p>
            <a:pPr>
              <a:buNone/>
            </a:pPr>
            <a:r>
              <a:rPr lang="es-CL" sz="2400" b="1" dirty="0" smtClean="0">
                <a:latin typeface="Aparajita" pitchFamily="34" charset="0"/>
                <a:cs typeface="Aparajita" pitchFamily="34" charset="0"/>
              </a:rPr>
              <a:t>     </a:t>
            </a:r>
            <a:endParaRPr lang="es-CL" sz="2800" b="1" dirty="0" smtClean="0">
              <a:latin typeface="Aparajita" pitchFamily="34" charset="0"/>
              <a:cs typeface="Aparajita" pitchFamily="34" charset="0"/>
            </a:endParaRPr>
          </a:p>
        </p:txBody>
      </p:sp>
    </p:spTree>
    <p:extLst>
      <p:ext uri="{BB962C8B-B14F-4D97-AF65-F5344CB8AC3E}">
        <p14:creationId xmlns:p14="http://schemas.microsoft.com/office/powerpoint/2010/main" val="26012878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341784"/>
            <a:ext cx="7772400" cy="1143000"/>
          </a:xfrm>
        </p:spPr>
        <p:txBody>
          <a:bodyPr>
            <a:normAutofit fontScale="90000"/>
          </a:bodyPr>
          <a:lstStyle/>
          <a:p>
            <a:r>
              <a:rPr lang="es-CL" b="1" dirty="0" smtClean="0"/>
              <a:t>CICLO DE UN EQUIPO DE TRANSPORTE</a:t>
            </a:r>
            <a:endParaRPr lang="es-CL" b="1" dirty="0"/>
          </a:p>
        </p:txBody>
      </p:sp>
      <p:sp>
        <p:nvSpPr>
          <p:cNvPr id="3" name="2 Marcador de contenido"/>
          <p:cNvSpPr>
            <a:spLocks noGrp="1"/>
          </p:cNvSpPr>
          <p:nvPr>
            <p:ph sz="quarter" idx="1"/>
          </p:nvPr>
        </p:nvSpPr>
        <p:spPr>
          <a:xfrm>
            <a:off x="179512" y="1700808"/>
            <a:ext cx="8712968" cy="5040560"/>
          </a:xfrm>
        </p:spPr>
        <p:txBody>
          <a:bodyPr>
            <a:noAutofit/>
          </a:bodyPr>
          <a:lstStyle/>
          <a:p>
            <a:pPr algn="just">
              <a:buNone/>
            </a:pPr>
            <a:endParaRPr lang="es-CL" sz="2400" b="1" dirty="0" smtClean="0">
              <a:latin typeface="Aparajita" pitchFamily="34" charset="0"/>
              <a:cs typeface="Aparajita" pitchFamily="34" charset="0"/>
            </a:endParaRPr>
          </a:p>
          <a:p>
            <a:pPr algn="just">
              <a:buNone/>
            </a:pPr>
            <a:r>
              <a:rPr lang="es-CL" sz="2400" b="1" dirty="0" smtClean="0">
                <a:latin typeface="Aparajita" pitchFamily="34" charset="0"/>
                <a:cs typeface="Aparajita" pitchFamily="34" charset="0"/>
              </a:rPr>
              <a:t>Otra alternativa: </a:t>
            </a:r>
          </a:p>
          <a:p>
            <a:pPr algn="just">
              <a:buNone/>
            </a:pPr>
            <a:r>
              <a:rPr lang="es-CL" sz="2400" b="1" dirty="0" smtClean="0">
                <a:latin typeface="Aparajita" pitchFamily="34" charset="0"/>
                <a:cs typeface="Aparajita" pitchFamily="34" charset="0"/>
              </a:rPr>
              <a:t># de camiones = N° de cargas Pala / N° de vueltas camión (puede ser por hora o por turno</a:t>
            </a:r>
          </a:p>
          <a:p>
            <a:pPr algn="just">
              <a:buNone/>
            </a:pPr>
            <a:endParaRPr lang="es-CL" b="1" dirty="0">
              <a:latin typeface="Aparajita" pitchFamily="34" charset="0"/>
              <a:cs typeface="Aparajita" pitchFamily="34" charset="0"/>
            </a:endParaRPr>
          </a:p>
          <a:p>
            <a:pPr algn="just">
              <a:buNone/>
            </a:pPr>
            <a:r>
              <a:rPr lang="es-CL" sz="2400" b="1" dirty="0" smtClean="0">
                <a:latin typeface="Aparajita" pitchFamily="34" charset="0"/>
                <a:cs typeface="Aparajita" pitchFamily="34" charset="0"/>
              </a:rPr>
              <a:t>N° de cargas Pala = </a:t>
            </a:r>
            <a:r>
              <a:rPr lang="es-CL" sz="2400" b="1" dirty="0" err="1" smtClean="0">
                <a:latin typeface="Aparajita" pitchFamily="34" charset="0"/>
                <a:cs typeface="Aparajita" pitchFamily="34" charset="0"/>
              </a:rPr>
              <a:t>Rend</a:t>
            </a:r>
            <a:r>
              <a:rPr lang="es-CL" sz="2400" b="1" dirty="0" smtClean="0">
                <a:latin typeface="Aparajita" pitchFamily="34" charset="0"/>
                <a:cs typeface="Aparajita" pitchFamily="34" charset="0"/>
              </a:rPr>
              <a:t>. Horario Pala / </a:t>
            </a:r>
            <a:r>
              <a:rPr lang="es-CL" sz="2400" b="1" dirty="0" err="1" smtClean="0">
                <a:latin typeface="Aparajita" pitchFamily="34" charset="0"/>
                <a:cs typeface="Aparajita" pitchFamily="34" charset="0"/>
              </a:rPr>
              <a:t>Fc</a:t>
            </a:r>
            <a:r>
              <a:rPr lang="es-CL" sz="2400" b="1" dirty="0" smtClean="0">
                <a:latin typeface="Aparajita" pitchFamily="34" charset="0"/>
                <a:cs typeface="Aparajita" pitchFamily="34" charset="0"/>
              </a:rPr>
              <a:t> camión</a:t>
            </a:r>
          </a:p>
          <a:p>
            <a:pPr algn="just">
              <a:buNone/>
            </a:pPr>
            <a:endParaRPr lang="es-CL" b="1" dirty="0">
              <a:latin typeface="Aparajita" pitchFamily="34" charset="0"/>
              <a:cs typeface="Aparajita" pitchFamily="34" charset="0"/>
            </a:endParaRPr>
          </a:p>
          <a:p>
            <a:pPr algn="just">
              <a:buNone/>
            </a:pPr>
            <a:r>
              <a:rPr lang="es-CL" sz="2400" b="1" dirty="0" smtClean="0">
                <a:latin typeface="Aparajita" pitchFamily="34" charset="0"/>
                <a:cs typeface="Aparajita" pitchFamily="34" charset="0"/>
              </a:rPr>
              <a:t>N° de vueltas camión = </a:t>
            </a:r>
            <a:r>
              <a:rPr lang="es-CL" sz="2400" b="1" dirty="0" err="1" smtClean="0">
                <a:latin typeface="Aparajita" pitchFamily="34" charset="0"/>
                <a:cs typeface="Aparajita" pitchFamily="34" charset="0"/>
              </a:rPr>
              <a:t>Nc</a:t>
            </a:r>
            <a:r>
              <a:rPr lang="es-CL" sz="2400" b="1" dirty="0" smtClean="0">
                <a:latin typeface="Aparajita" pitchFamily="34" charset="0"/>
                <a:cs typeface="Aparajita" pitchFamily="34" charset="0"/>
              </a:rPr>
              <a:t> = 60 / Tc</a:t>
            </a:r>
            <a:endParaRPr lang="es-CL" sz="2400" b="1" dirty="0">
              <a:latin typeface="Aparajita" pitchFamily="34" charset="0"/>
              <a:cs typeface="Aparajita" pitchFamily="34" charset="0"/>
            </a:endParaRPr>
          </a:p>
          <a:p>
            <a:pPr>
              <a:buNone/>
            </a:pPr>
            <a:endParaRPr lang="es-CL" sz="2800" b="1" dirty="0" smtClean="0">
              <a:latin typeface="Aparajita" pitchFamily="34" charset="0"/>
              <a:cs typeface="Aparajita" pitchFamily="34" charset="0"/>
            </a:endParaRPr>
          </a:p>
        </p:txBody>
      </p:sp>
    </p:spTree>
    <p:extLst>
      <p:ext uri="{BB962C8B-B14F-4D97-AF65-F5344CB8AC3E}">
        <p14:creationId xmlns:p14="http://schemas.microsoft.com/office/powerpoint/2010/main" val="18868748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341784"/>
            <a:ext cx="7772400" cy="1143000"/>
          </a:xfrm>
        </p:spPr>
        <p:txBody>
          <a:bodyPr>
            <a:normAutofit/>
          </a:bodyPr>
          <a:lstStyle/>
          <a:p>
            <a:r>
              <a:rPr lang="es-CL" b="1" dirty="0" smtClean="0"/>
              <a:t>EJERCICIOS </a:t>
            </a:r>
            <a:endParaRPr lang="es-CL" b="1" dirty="0"/>
          </a:p>
        </p:txBody>
      </p:sp>
      <p:sp>
        <p:nvSpPr>
          <p:cNvPr id="3" name="2 Marcador de contenido"/>
          <p:cNvSpPr>
            <a:spLocks noGrp="1"/>
          </p:cNvSpPr>
          <p:nvPr>
            <p:ph sz="quarter" idx="1"/>
          </p:nvPr>
        </p:nvSpPr>
        <p:spPr>
          <a:xfrm>
            <a:off x="179512" y="1700808"/>
            <a:ext cx="8712968" cy="4968552"/>
          </a:xfrm>
        </p:spPr>
        <p:txBody>
          <a:bodyPr>
            <a:noAutofit/>
          </a:bodyPr>
          <a:lstStyle/>
          <a:p>
            <a:pPr algn="just">
              <a:buNone/>
            </a:pPr>
            <a:r>
              <a:rPr lang="es-CL" sz="3000" b="1" u="sng" dirty="0" smtClean="0">
                <a:latin typeface="Aparajita" pitchFamily="34" charset="0"/>
                <a:cs typeface="Aparajita" pitchFamily="34" charset="0"/>
              </a:rPr>
              <a:t>Ejercicio 1:</a:t>
            </a:r>
          </a:p>
          <a:p>
            <a:pPr algn="just">
              <a:buNone/>
            </a:pPr>
            <a:r>
              <a:rPr lang="es-CL" sz="2800" b="1" dirty="0" smtClean="0">
                <a:latin typeface="Aparajita" pitchFamily="34" charset="0"/>
                <a:cs typeface="Aparajita" pitchFamily="34" charset="0"/>
              </a:rPr>
              <a:t>   Calcular el Rendimiento horario de un equipo de transporte si el tiempo de ciclo del camión es de 50 min. Calcular el numero de camiones para una pala cuyo rendimiento horario es </a:t>
            </a:r>
          </a:p>
          <a:p>
            <a:pPr algn="just">
              <a:buNone/>
            </a:pPr>
            <a:r>
              <a:rPr lang="es-CL" sz="2800" b="1" dirty="0">
                <a:latin typeface="Aparajita" pitchFamily="34" charset="0"/>
                <a:cs typeface="Aparajita" pitchFamily="34" charset="0"/>
              </a:rPr>
              <a:t> </a:t>
            </a:r>
            <a:r>
              <a:rPr lang="es-CL" sz="2800" b="1" dirty="0" smtClean="0">
                <a:latin typeface="Aparajita" pitchFamily="34" charset="0"/>
                <a:cs typeface="Aparajita" pitchFamily="34" charset="0"/>
              </a:rPr>
              <a:t>  6.722 ton/</a:t>
            </a:r>
            <a:r>
              <a:rPr lang="es-CL" sz="2800" b="1" dirty="0" err="1" smtClean="0">
                <a:latin typeface="Aparajita" pitchFamily="34" charset="0"/>
                <a:cs typeface="Aparajita" pitchFamily="34" charset="0"/>
              </a:rPr>
              <a:t>hr.efec</a:t>
            </a:r>
            <a:r>
              <a:rPr lang="es-CL" sz="2800" b="1" dirty="0" smtClean="0">
                <a:latin typeface="Aparajita" pitchFamily="34" charset="0"/>
                <a:cs typeface="Aparajita" pitchFamily="34" charset="0"/>
              </a:rPr>
              <a:t>.   </a:t>
            </a:r>
            <a:endParaRPr lang="es-CL" sz="2800" b="1" dirty="0">
              <a:latin typeface="Aparajita" pitchFamily="34" charset="0"/>
              <a:cs typeface="Aparajita" pitchFamily="34" charset="0"/>
            </a:endParaRPr>
          </a:p>
          <a:p>
            <a:pPr algn="just">
              <a:buNone/>
            </a:pPr>
            <a:r>
              <a:rPr lang="es-CL" sz="2800" b="1" dirty="0" smtClean="0">
                <a:latin typeface="Aparajita" pitchFamily="34" charset="0"/>
                <a:cs typeface="Aparajita" pitchFamily="34" charset="0"/>
              </a:rPr>
              <a:t>Desarrollo:</a:t>
            </a:r>
          </a:p>
          <a:p>
            <a:pPr algn="just">
              <a:buNone/>
            </a:pPr>
            <a:r>
              <a:rPr lang="es-CL" sz="2800" b="1" dirty="0" smtClean="0">
                <a:latin typeface="Aparajita" pitchFamily="34" charset="0"/>
                <a:cs typeface="Aparajita" pitchFamily="34" charset="0"/>
              </a:rPr>
              <a:t>1.- Realizar planteamiento del problema</a:t>
            </a:r>
          </a:p>
          <a:p>
            <a:pPr algn="just">
              <a:buNone/>
            </a:pPr>
            <a:r>
              <a:rPr lang="es-CL" sz="2800" b="1" dirty="0" smtClean="0">
                <a:latin typeface="Aparajita" pitchFamily="34" charset="0"/>
                <a:cs typeface="Aparajita" pitchFamily="34" charset="0"/>
              </a:rPr>
              <a:t>Rendimiento horario = </a:t>
            </a:r>
            <a:r>
              <a:rPr lang="es-CL" sz="2800" b="1" dirty="0" err="1" smtClean="0">
                <a:latin typeface="Aparajita" pitchFamily="34" charset="0"/>
                <a:cs typeface="Aparajita" pitchFamily="34" charset="0"/>
              </a:rPr>
              <a:t>Nc</a:t>
            </a:r>
            <a:r>
              <a:rPr lang="es-CL" sz="2800" b="1" dirty="0" smtClean="0">
                <a:latin typeface="Aparajita" pitchFamily="34" charset="0"/>
                <a:cs typeface="Aparajita" pitchFamily="34" charset="0"/>
              </a:rPr>
              <a:t> x </a:t>
            </a:r>
            <a:r>
              <a:rPr lang="es-CL" sz="2800" b="1" dirty="0" err="1" smtClean="0">
                <a:latin typeface="Aparajita" pitchFamily="34" charset="0"/>
                <a:cs typeface="Aparajita" pitchFamily="34" charset="0"/>
              </a:rPr>
              <a:t>Ct</a:t>
            </a:r>
            <a:endParaRPr lang="es-CL" sz="2800" b="1" dirty="0" smtClean="0">
              <a:latin typeface="Aparajita" pitchFamily="34" charset="0"/>
              <a:cs typeface="Aparajita" pitchFamily="34" charset="0"/>
            </a:endParaRPr>
          </a:p>
          <a:p>
            <a:pPr algn="just">
              <a:buNone/>
            </a:pPr>
            <a:r>
              <a:rPr lang="es-CL" sz="2800" b="1" dirty="0" err="1" smtClean="0">
                <a:latin typeface="Aparajita" pitchFamily="34" charset="0"/>
                <a:cs typeface="Aparajita" pitchFamily="34" charset="0"/>
              </a:rPr>
              <a:t>Nc</a:t>
            </a:r>
            <a:r>
              <a:rPr lang="es-CL" sz="2800" dirty="0" smtClean="0">
                <a:latin typeface="Aparajita" pitchFamily="34" charset="0"/>
                <a:cs typeface="Aparajita" pitchFamily="34" charset="0"/>
              </a:rPr>
              <a:t> = 60 / </a:t>
            </a:r>
            <a:r>
              <a:rPr lang="es-CL" sz="2800" dirty="0" err="1" smtClean="0">
                <a:latin typeface="Aparajita" pitchFamily="34" charset="0"/>
                <a:cs typeface="Aparajita" pitchFamily="34" charset="0"/>
              </a:rPr>
              <a:t>ta</a:t>
            </a:r>
            <a:r>
              <a:rPr lang="es-CL" sz="2800" dirty="0" smtClean="0">
                <a:latin typeface="Aparajita" pitchFamily="34" charset="0"/>
                <a:cs typeface="Aparajita" pitchFamily="34" charset="0"/>
              </a:rPr>
              <a:t> + </a:t>
            </a:r>
            <a:r>
              <a:rPr lang="es-CL" sz="2800" dirty="0" err="1" smtClean="0">
                <a:latin typeface="Aparajita" pitchFamily="34" charset="0"/>
                <a:cs typeface="Aparajita" pitchFamily="34" charset="0"/>
              </a:rPr>
              <a:t>tc</a:t>
            </a:r>
            <a:r>
              <a:rPr lang="es-CL" sz="2800" dirty="0" smtClean="0">
                <a:latin typeface="Aparajita" pitchFamily="34" charset="0"/>
                <a:cs typeface="Aparajita" pitchFamily="34" charset="0"/>
              </a:rPr>
              <a:t> + </a:t>
            </a:r>
            <a:r>
              <a:rPr lang="es-CL" sz="2800" dirty="0" err="1" smtClean="0">
                <a:latin typeface="Aparajita" pitchFamily="34" charset="0"/>
                <a:cs typeface="Aparajita" pitchFamily="34" charset="0"/>
              </a:rPr>
              <a:t>tvc</a:t>
            </a:r>
            <a:r>
              <a:rPr lang="es-CL" sz="2800" dirty="0" smtClean="0">
                <a:latin typeface="Aparajita" pitchFamily="34" charset="0"/>
                <a:cs typeface="Aparajita" pitchFamily="34" charset="0"/>
              </a:rPr>
              <a:t> + </a:t>
            </a:r>
            <a:r>
              <a:rPr lang="es-CL" sz="2800" dirty="0" err="1" smtClean="0">
                <a:latin typeface="Aparajita" pitchFamily="34" charset="0"/>
                <a:cs typeface="Aparajita" pitchFamily="34" charset="0"/>
              </a:rPr>
              <a:t>tev</a:t>
            </a:r>
            <a:r>
              <a:rPr lang="es-CL" sz="2800" dirty="0" smtClean="0">
                <a:latin typeface="Aparajita" pitchFamily="34" charset="0"/>
                <a:cs typeface="Aparajita" pitchFamily="34" charset="0"/>
              </a:rPr>
              <a:t> + </a:t>
            </a:r>
            <a:r>
              <a:rPr lang="es-CL" sz="2800" dirty="0" err="1" smtClean="0">
                <a:latin typeface="Aparajita" pitchFamily="34" charset="0"/>
                <a:cs typeface="Aparajita" pitchFamily="34" charset="0"/>
              </a:rPr>
              <a:t>td</a:t>
            </a:r>
            <a:r>
              <a:rPr lang="es-CL" sz="2800" dirty="0" smtClean="0">
                <a:latin typeface="Aparajita" pitchFamily="34" charset="0"/>
                <a:cs typeface="Aparajita" pitchFamily="34" charset="0"/>
              </a:rPr>
              <a:t> + </a:t>
            </a:r>
            <a:r>
              <a:rPr lang="es-CL" sz="2800" dirty="0" err="1" smtClean="0">
                <a:latin typeface="Aparajita" pitchFamily="34" charset="0"/>
                <a:cs typeface="Aparajita" pitchFamily="34" charset="0"/>
              </a:rPr>
              <a:t>tvv</a:t>
            </a:r>
            <a:r>
              <a:rPr lang="es-CL" sz="2800" dirty="0" smtClean="0">
                <a:latin typeface="Aparajita" pitchFamily="34" charset="0"/>
                <a:cs typeface="Aparajita" pitchFamily="34" charset="0"/>
              </a:rPr>
              <a:t> + </a:t>
            </a:r>
            <a:r>
              <a:rPr lang="es-CL" sz="2800" dirty="0" err="1" smtClean="0">
                <a:latin typeface="Aparajita" pitchFamily="34" charset="0"/>
                <a:cs typeface="Aparajita" pitchFamily="34" charset="0"/>
              </a:rPr>
              <a:t>tec</a:t>
            </a:r>
            <a:r>
              <a:rPr lang="es-CL" sz="2800" dirty="0" smtClean="0">
                <a:latin typeface="Aparajita" pitchFamily="34" charset="0"/>
                <a:cs typeface="Aparajita" pitchFamily="34" charset="0"/>
              </a:rPr>
              <a:t>      (vueltas / Hora)</a:t>
            </a:r>
          </a:p>
          <a:p>
            <a:pPr algn="just">
              <a:buNone/>
            </a:pPr>
            <a:r>
              <a:rPr lang="es-CL" sz="2800" b="1" dirty="0" err="1" smtClean="0">
                <a:latin typeface="Aparajita" pitchFamily="34" charset="0"/>
                <a:cs typeface="Aparajita" pitchFamily="34" charset="0"/>
              </a:rPr>
              <a:t>Ct</a:t>
            </a:r>
            <a:r>
              <a:rPr lang="es-CL" sz="2800" b="1" dirty="0" smtClean="0">
                <a:latin typeface="Aparajita" pitchFamily="34" charset="0"/>
                <a:cs typeface="Aparajita" pitchFamily="34" charset="0"/>
              </a:rPr>
              <a:t> o </a:t>
            </a:r>
            <a:r>
              <a:rPr lang="es-CL" sz="2800" b="1" dirty="0" err="1" smtClean="0">
                <a:latin typeface="Aparajita" pitchFamily="34" charset="0"/>
                <a:cs typeface="Aparajita" pitchFamily="34" charset="0"/>
              </a:rPr>
              <a:t>Fc</a:t>
            </a:r>
            <a:r>
              <a:rPr lang="es-CL" sz="2800" dirty="0" smtClean="0">
                <a:latin typeface="Aparajita" pitchFamily="34" charset="0"/>
                <a:cs typeface="Aparajita" pitchFamily="34" charset="0"/>
              </a:rPr>
              <a:t> = Capacidad de la tolva o factor de carga: 300 (ton / vuelta) </a:t>
            </a:r>
          </a:p>
          <a:p>
            <a:pPr>
              <a:buNone/>
            </a:pPr>
            <a:endParaRPr lang="es-CL" sz="2800" b="1" dirty="0" smtClean="0">
              <a:latin typeface="Aparajita" pitchFamily="34" charset="0"/>
              <a:cs typeface="Aparajita" pitchFamily="34" charset="0"/>
            </a:endParaRPr>
          </a:p>
          <a:p>
            <a:pPr>
              <a:buNone/>
            </a:pPr>
            <a:endParaRPr lang="es-CL" sz="2800" b="1" dirty="0" smtClean="0">
              <a:latin typeface="Aparajita" pitchFamily="34" charset="0"/>
              <a:cs typeface="Aparajita" pitchFamily="34" charset="0"/>
            </a:endParaRPr>
          </a:p>
        </p:txBody>
      </p:sp>
    </p:spTree>
    <p:extLst>
      <p:ext uri="{BB962C8B-B14F-4D97-AF65-F5344CB8AC3E}">
        <p14:creationId xmlns:p14="http://schemas.microsoft.com/office/powerpoint/2010/main" val="20617611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341784"/>
            <a:ext cx="7772400" cy="1143000"/>
          </a:xfrm>
        </p:spPr>
        <p:txBody>
          <a:bodyPr>
            <a:normAutofit/>
          </a:bodyPr>
          <a:lstStyle/>
          <a:p>
            <a:r>
              <a:rPr lang="es-CL" b="1" dirty="0" smtClean="0"/>
              <a:t>EJERCICIOS </a:t>
            </a:r>
            <a:endParaRPr lang="es-CL" b="1" dirty="0"/>
          </a:p>
        </p:txBody>
      </p:sp>
      <p:sp>
        <p:nvSpPr>
          <p:cNvPr id="3" name="2 Marcador de contenido"/>
          <p:cNvSpPr>
            <a:spLocks noGrp="1"/>
          </p:cNvSpPr>
          <p:nvPr>
            <p:ph sz="quarter" idx="1"/>
          </p:nvPr>
        </p:nvSpPr>
        <p:spPr>
          <a:xfrm>
            <a:off x="179512" y="1772816"/>
            <a:ext cx="8712968" cy="4680520"/>
          </a:xfrm>
        </p:spPr>
        <p:txBody>
          <a:bodyPr>
            <a:noAutofit/>
          </a:bodyPr>
          <a:lstStyle/>
          <a:p>
            <a:pPr algn="just">
              <a:buNone/>
            </a:pPr>
            <a:r>
              <a:rPr lang="es-CL" sz="3000" b="1" u="sng" dirty="0" smtClean="0">
                <a:latin typeface="Aparajita" pitchFamily="34" charset="0"/>
                <a:cs typeface="Aparajita" pitchFamily="34" charset="0"/>
              </a:rPr>
              <a:t>Por lo tanto:</a:t>
            </a:r>
          </a:p>
          <a:p>
            <a:pPr algn="just">
              <a:buNone/>
            </a:pPr>
            <a:r>
              <a:rPr lang="es-CL" sz="2800" b="1" dirty="0" err="1" smtClean="0">
                <a:latin typeface="Aparajita" pitchFamily="34" charset="0"/>
                <a:cs typeface="Aparajita" pitchFamily="34" charset="0"/>
              </a:rPr>
              <a:t>Nc</a:t>
            </a:r>
            <a:r>
              <a:rPr lang="es-CL" sz="2800" b="1" dirty="0" smtClean="0">
                <a:latin typeface="Aparajita" pitchFamily="34" charset="0"/>
                <a:cs typeface="Aparajita" pitchFamily="34" charset="0"/>
              </a:rPr>
              <a:t> = 60/50 = </a:t>
            </a:r>
            <a:r>
              <a:rPr lang="es-CL" sz="2800" dirty="0" smtClean="0">
                <a:latin typeface="Aparajita" pitchFamily="34" charset="0"/>
                <a:cs typeface="Aparajita" pitchFamily="34" charset="0"/>
              </a:rPr>
              <a:t>1,2 vueltas/hora</a:t>
            </a:r>
          </a:p>
          <a:p>
            <a:pPr algn="just">
              <a:buNone/>
            </a:pPr>
            <a:r>
              <a:rPr lang="es-CL" sz="2800" b="1" dirty="0" smtClean="0">
                <a:latin typeface="Aparajita" pitchFamily="34" charset="0"/>
                <a:cs typeface="Aparajita" pitchFamily="34" charset="0"/>
              </a:rPr>
              <a:t>Como la </a:t>
            </a:r>
            <a:r>
              <a:rPr lang="es-CL" sz="2800" b="1" dirty="0" err="1" smtClean="0">
                <a:latin typeface="Aparajita" pitchFamily="34" charset="0"/>
                <a:cs typeface="Aparajita" pitchFamily="34" charset="0"/>
              </a:rPr>
              <a:t>Ct</a:t>
            </a:r>
            <a:r>
              <a:rPr lang="es-CL" sz="2800" b="1" dirty="0" smtClean="0">
                <a:latin typeface="Aparajita" pitchFamily="34" charset="0"/>
                <a:cs typeface="Aparajita" pitchFamily="34" charset="0"/>
              </a:rPr>
              <a:t> o </a:t>
            </a:r>
            <a:r>
              <a:rPr lang="es-CL" sz="2800" b="1" dirty="0" err="1" smtClean="0">
                <a:latin typeface="Aparajita" pitchFamily="34" charset="0"/>
                <a:cs typeface="Aparajita" pitchFamily="34" charset="0"/>
              </a:rPr>
              <a:t>Fc</a:t>
            </a:r>
            <a:r>
              <a:rPr lang="es-CL" sz="2800" dirty="0" smtClean="0">
                <a:latin typeface="Aparajita" pitchFamily="34" charset="0"/>
                <a:cs typeface="Aparajita" pitchFamily="34" charset="0"/>
              </a:rPr>
              <a:t> = 300 (ton / vuelta) </a:t>
            </a:r>
          </a:p>
          <a:p>
            <a:pPr algn="just">
              <a:buNone/>
            </a:pPr>
            <a:r>
              <a:rPr lang="es-CL" sz="2800" b="1" dirty="0" err="1" smtClean="0">
                <a:latin typeface="Aparajita" pitchFamily="34" charset="0"/>
                <a:cs typeface="Aparajita" pitchFamily="34" charset="0"/>
              </a:rPr>
              <a:t>Rend</a:t>
            </a:r>
            <a:r>
              <a:rPr lang="es-CL" sz="2800" b="1" dirty="0" smtClean="0">
                <a:latin typeface="Aparajita" pitchFamily="34" charset="0"/>
                <a:cs typeface="Aparajita" pitchFamily="34" charset="0"/>
              </a:rPr>
              <a:t>. Horario</a:t>
            </a:r>
            <a:r>
              <a:rPr lang="es-CL" sz="2800" dirty="0" smtClean="0">
                <a:latin typeface="Aparajita" pitchFamily="34" charset="0"/>
                <a:cs typeface="Aparajita" pitchFamily="34" charset="0"/>
              </a:rPr>
              <a:t> = 1,2 vueltas/hora x 300 ton/vuelta = 360 ton/hora</a:t>
            </a:r>
          </a:p>
          <a:p>
            <a:pPr>
              <a:buNone/>
            </a:pPr>
            <a:r>
              <a:rPr lang="es-CL" sz="2800" b="1" dirty="0" smtClean="0">
                <a:latin typeface="Aparajita" pitchFamily="34" charset="0"/>
                <a:cs typeface="Aparajita" pitchFamily="34" charset="0"/>
              </a:rPr>
              <a:t>2.- </a:t>
            </a:r>
            <a:r>
              <a:rPr lang="es-CL" sz="3000" b="1" dirty="0" smtClean="0">
                <a:latin typeface="Aparajita" pitchFamily="34" charset="0"/>
                <a:cs typeface="Aparajita" pitchFamily="34" charset="0"/>
              </a:rPr>
              <a:t>Para el calculo del numero de camiones, tenemos</a:t>
            </a:r>
          </a:p>
          <a:p>
            <a:pPr>
              <a:buNone/>
            </a:pPr>
            <a:r>
              <a:rPr lang="es-CL" sz="3000" b="1" dirty="0" smtClean="0">
                <a:latin typeface="Aparajita" pitchFamily="34" charset="0"/>
                <a:cs typeface="Aparajita" pitchFamily="34" charset="0"/>
              </a:rPr>
              <a:t># de camiones = </a:t>
            </a:r>
            <a:r>
              <a:rPr lang="es-CL" sz="3000" b="1" dirty="0" err="1" smtClean="0">
                <a:latin typeface="Aparajita" pitchFamily="34" charset="0"/>
                <a:cs typeface="Aparajita" pitchFamily="34" charset="0"/>
              </a:rPr>
              <a:t>Rend</a:t>
            </a:r>
            <a:r>
              <a:rPr lang="es-CL" sz="3000" b="1" dirty="0" smtClean="0">
                <a:latin typeface="Aparajita" pitchFamily="34" charset="0"/>
                <a:cs typeface="Aparajita" pitchFamily="34" charset="0"/>
              </a:rPr>
              <a:t>. Horario Pala / </a:t>
            </a:r>
            <a:r>
              <a:rPr lang="es-CL" sz="3000" b="1" dirty="0" err="1" smtClean="0">
                <a:latin typeface="Aparajita" pitchFamily="34" charset="0"/>
                <a:cs typeface="Aparajita" pitchFamily="34" charset="0"/>
              </a:rPr>
              <a:t>Rend</a:t>
            </a:r>
            <a:r>
              <a:rPr lang="es-CL" sz="3000" b="1" dirty="0" smtClean="0">
                <a:latin typeface="Aparajita" pitchFamily="34" charset="0"/>
                <a:cs typeface="Aparajita" pitchFamily="34" charset="0"/>
              </a:rPr>
              <a:t>. Horario Camión</a:t>
            </a:r>
          </a:p>
          <a:p>
            <a:pPr>
              <a:buNone/>
            </a:pPr>
            <a:r>
              <a:rPr lang="es-CL" sz="2800" b="1" dirty="0" smtClean="0">
                <a:latin typeface="Aparajita" pitchFamily="34" charset="0"/>
                <a:cs typeface="Aparajita" pitchFamily="34" charset="0"/>
              </a:rPr>
              <a:t>     Entonces tenemos</a:t>
            </a:r>
          </a:p>
          <a:p>
            <a:pPr>
              <a:buNone/>
            </a:pPr>
            <a:r>
              <a:rPr lang="es-CL" sz="2800" b="1" dirty="0" smtClean="0">
                <a:latin typeface="Aparajita" pitchFamily="34" charset="0"/>
                <a:cs typeface="Aparajita" pitchFamily="34" charset="0"/>
              </a:rPr>
              <a:t># de camiones = 6722 ton/</a:t>
            </a:r>
            <a:r>
              <a:rPr lang="es-CL" sz="2800" b="1" dirty="0" err="1" smtClean="0">
                <a:latin typeface="Aparajita" pitchFamily="34" charset="0"/>
                <a:cs typeface="Aparajita" pitchFamily="34" charset="0"/>
              </a:rPr>
              <a:t>hr.efec</a:t>
            </a:r>
            <a:r>
              <a:rPr lang="es-CL" sz="2800" b="1" dirty="0" smtClean="0">
                <a:latin typeface="Aparajita" pitchFamily="34" charset="0"/>
                <a:cs typeface="Aparajita" pitchFamily="34" charset="0"/>
              </a:rPr>
              <a:t> / 360 ton/</a:t>
            </a:r>
            <a:r>
              <a:rPr lang="es-CL" sz="2800" b="1" dirty="0" err="1" smtClean="0">
                <a:latin typeface="Aparajita" pitchFamily="34" charset="0"/>
                <a:cs typeface="Aparajita" pitchFamily="34" charset="0"/>
              </a:rPr>
              <a:t>hrefec</a:t>
            </a:r>
            <a:r>
              <a:rPr lang="es-CL" sz="2800" b="1" dirty="0" smtClean="0">
                <a:latin typeface="Aparajita" pitchFamily="34" charset="0"/>
                <a:cs typeface="Aparajita" pitchFamily="34" charset="0"/>
              </a:rPr>
              <a:t> = 19 camiones</a:t>
            </a:r>
          </a:p>
        </p:txBody>
      </p:sp>
    </p:spTree>
    <p:extLst>
      <p:ext uri="{BB962C8B-B14F-4D97-AF65-F5344CB8AC3E}">
        <p14:creationId xmlns:p14="http://schemas.microsoft.com/office/powerpoint/2010/main" val="9208102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341784"/>
            <a:ext cx="7772400" cy="1143000"/>
          </a:xfrm>
        </p:spPr>
        <p:txBody>
          <a:bodyPr>
            <a:normAutofit/>
          </a:bodyPr>
          <a:lstStyle/>
          <a:p>
            <a:r>
              <a:rPr lang="es-CL" b="1" dirty="0" smtClean="0"/>
              <a:t>EJERCICIOS </a:t>
            </a:r>
            <a:endParaRPr lang="es-CL" b="1" dirty="0"/>
          </a:p>
        </p:txBody>
      </p:sp>
      <p:sp>
        <p:nvSpPr>
          <p:cNvPr id="3" name="2 Marcador de contenido"/>
          <p:cNvSpPr>
            <a:spLocks noGrp="1"/>
          </p:cNvSpPr>
          <p:nvPr>
            <p:ph sz="quarter" idx="1"/>
          </p:nvPr>
        </p:nvSpPr>
        <p:spPr>
          <a:xfrm>
            <a:off x="179512" y="1700808"/>
            <a:ext cx="8712968" cy="5112568"/>
          </a:xfrm>
        </p:spPr>
        <p:txBody>
          <a:bodyPr>
            <a:noAutofit/>
          </a:bodyPr>
          <a:lstStyle/>
          <a:p>
            <a:pPr algn="just">
              <a:buNone/>
            </a:pPr>
            <a:r>
              <a:rPr lang="es-CL" sz="2600" b="1" u="sng" dirty="0" smtClean="0">
                <a:latin typeface="Aparajita" pitchFamily="34" charset="0"/>
                <a:cs typeface="Aparajita" pitchFamily="34" charset="0"/>
              </a:rPr>
              <a:t>Ejercicio 2:</a:t>
            </a:r>
          </a:p>
          <a:p>
            <a:pPr algn="just">
              <a:buNone/>
            </a:pPr>
            <a:r>
              <a:rPr lang="es-CL" sz="2600" b="1" dirty="0" smtClean="0">
                <a:latin typeface="Aparajita" pitchFamily="34" charset="0"/>
                <a:cs typeface="Aparajita" pitchFamily="34" charset="0"/>
              </a:rPr>
              <a:t>   Calcular el rendimiento horario y el numero de pases de la pala P&amp;H 4100, sabiendo que el tiempo de ciclo neto de la pala es de 25 segundos y el tiempo de ciclo real de 35. La capacidad del balde es de 100 toneladas y el coeficiente de llenado del balde de 80%.   </a:t>
            </a:r>
          </a:p>
          <a:p>
            <a:pPr algn="just">
              <a:buNone/>
            </a:pPr>
            <a:r>
              <a:rPr lang="es-CL" sz="2600" b="1" dirty="0" smtClean="0">
                <a:latin typeface="Aparajita" pitchFamily="34" charset="0"/>
                <a:cs typeface="Aparajita" pitchFamily="34" charset="0"/>
              </a:rPr>
              <a:t>Desarrollo:</a:t>
            </a:r>
          </a:p>
          <a:p>
            <a:pPr algn="just">
              <a:buNone/>
            </a:pPr>
            <a:r>
              <a:rPr lang="es-CL" sz="2600" b="1" dirty="0" smtClean="0">
                <a:latin typeface="Aparajita" pitchFamily="34" charset="0"/>
                <a:cs typeface="Aparajita" pitchFamily="34" charset="0"/>
              </a:rPr>
              <a:t>1.- Planteamiento del problema</a:t>
            </a:r>
          </a:p>
          <a:p>
            <a:pPr algn="just">
              <a:buNone/>
            </a:pPr>
            <a:r>
              <a:rPr lang="es-CL" sz="2600" b="1" dirty="0">
                <a:latin typeface="Aparajita" pitchFamily="34" charset="0"/>
                <a:cs typeface="Aparajita" pitchFamily="34" charset="0"/>
              </a:rPr>
              <a:t>Rendimiento horario = </a:t>
            </a:r>
            <a:r>
              <a:rPr lang="es-CL" sz="2600" b="1" dirty="0" err="1">
                <a:latin typeface="Aparajita" pitchFamily="34" charset="0"/>
                <a:cs typeface="Aparajita" pitchFamily="34" charset="0"/>
              </a:rPr>
              <a:t>Nc</a:t>
            </a:r>
            <a:r>
              <a:rPr lang="es-CL" sz="2600" b="1" dirty="0">
                <a:latin typeface="Aparajita" pitchFamily="34" charset="0"/>
                <a:cs typeface="Aparajita" pitchFamily="34" charset="0"/>
              </a:rPr>
              <a:t> x </a:t>
            </a:r>
            <a:r>
              <a:rPr lang="es-CL" sz="2600" b="1" dirty="0" err="1" smtClean="0">
                <a:latin typeface="Aparajita" pitchFamily="34" charset="0"/>
                <a:cs typeface="Aparajita" pitchFamily="34" charset="0"/>
              </a:rPr>
              <a:t>Cb</a:t>
            </a:r>
            <a:r>
              <a:rPr lang="es-CL" sz="2600" b="1" dirty="0" smtClean="0">
                <a:latin typeface="Aparajita" pitchFamily="34" charset="0"/>
                <a:cs typeface="Aparajita" pitchFamily="34" charset="0"/>
              </a:rPr>
              <a:t> x </a:t>
            </a:r>
            <a:r>
              <a:rPr lang="es-CL" sz="2600" b="1" dirty="0" err="1" smtClean="0">
                <a:latin typeface="Aparajita" pitchFamily="34" charset="0"/>
                <a:cs typeface="Aparajita" pitchFamily="34" charset="0"/>
              </a:rPr>
              <a:t>Fll</a:t>
            </a:r>
            <a:endParaRPr lang="es-CL" sz="2600" b="1" dirty="0">
              <a:latin typeface="Aparajita" pitchFamily="34" charset="0"/>
              <a:cs typeface="Aparajita" pitchFamily="34" charset="0"/>
            </a:endParaRPr>
          </a:p>
          <a:p>
            <a:pPr algn="just">
              <a:buNone/>
            </a:pPr>
            <a:r>
              <a:rPr lang="es-CL" sz="2600" b="1" dirty="0" err="1">
                <a:latin typeface="Aparajita" pitchFamily="34" charset="0"/>
                <a:cs typeface="Aparajita" pitchFamily="34" charset="0"/>
              </a:rPr>
              <a:t>Nc</a:t>
            </a:r>
            <a:r>
              <a:rPr lang="es-CL" sz="2600" dirty="0">
                <a:latin typeface="Aparajita" pitchFamily="34" charset="0"/>
                <a:cs typeface="Aparajita" pitchFamily="34" charset="0"/>
              </a:rPr>
              <a:t> = 60 / </a:t>
            </a:r>
            <a:r>
              <a:rPr lang="es-CL" sz="2600" dirty="0" err="1" smtClean="0">
                <a:latin typeface="Aparajita" pitchFamily="34" charset="0"/>
                <a:cs typeface="Aparajita" pitchFamily="34" charset="0"/>
              </a:rPr>
              <a:t>tc</a:t>
            </a:r>
            <a:r>
              <a:rPr lang="es-CL" sz="2600" dirty="0" smtClean="0">
                <a:latin typeface="Aparajita" pitchFamily="34" charset="0"/>
                <a:cs typeface="Aparajita" pitchFamily="34" charset="0"/>
              </a:rPr>
              <a:t> </a:t>
            </a:r>
            <a:r>
              <a:rPr lang="es-CL" sz="2600" dirty="0">
                <a:latin typeface="Aparajita" pitchFamily="34" charset="0"/>
                <a:cs typeface="Aparajita" pitchFamily="34" charset="0"/>
              </a:rPr>
              <a:t>+ </a:t>
            </a:r>
            <a:r>
              <a:rPr lang="es-CL" sz="2600" dirty="0" err="1" smtClean="0">
                <a:latin typeface="Aparajita" pitchFamily="34" charset="0"/>
                <a:cs typeface="Aparajita" pitchFamily="34" charset="0"/>
              </a:rPr>
              <a:t>tg</a:t>
            </a:r>
            <a:r>
              <a:rPr lang="es-CL" sz="2600" dirty="0" smtClean="0">
                <a:latin typeface="Aparajita" pitchFamily="34" charset="0"/>
                <a:cs typeface="Aparajita" pitchFamily="34" charset="0"/>
              </a:rPr>
              <a:t> </a:t>
            </a:r>
            <a:r>
              <a:rPr lang="es-CL" sz="2600" dirty="0">
                <a:latin typeface="Aparajita" pitchFamily="34" charset="0"/>
                <a:cs typeface="Aparajita" pitchFamily="34" charset="0"/>
              </a:rPr>
              <a:t>+ </a:t>
            </a:r>
            <a:r>
              <a:rPr lang="es-CL" sz="2600" dirty="0" err="1" smtClean="0">
                <a:latin typeface="Aparajita" pitchFamily="34" charset="0"/>
                <a:cs typeface="Aparajita" pitchFamily="34" charset="0"/>
              </a:rPr>
              <a:t>td</a:t>
            </a:r>
            <a:r>
              <a:rPr lang="es-CL" sz="2600" dirty="0" smtClean="0">
                <a:latin typeface="Aparajita" pitchFamily="34" charset="0"/>
                <a:cs typeface="Aparajita" pitchFamily="34" charset="0"/>
              </a:rPr>
              <a:t> </a:t>
            </a:r>
            <a:r>
              <a:rPr lang="es-CL" sz="2600" dirty="0">
                <a:latin typeface="Aparajita" pitchFamily="34" charset="0"/>
                <a:cs typeface="Aparajita" pitchFamily="34" charset="0"/>
              </a:rPr>
              <a:t>+ </a:t>
            </a:r>
            <a:r>
              <a:rPr lang="es-CL" sz="2600" dirty="0" err="1" smtClean="0">
                <a:latin typeface="Aparajita" pitchFamily="34" charset="0"/>
                <a:cs typeface="Aparajita" pitchFamily="34" charset="0"/>
              </a:rPr>
              <a:t>tr</a:t>
            </a:r>
            <a:r>
              <a:rPr lang="es-CL" sz="2600" dirty="0" smtClean="0">
                <a:latin typeface="Aparajita" pitchFamily="34" charset="0"/>
                <a:cs typeface="Aparajita" pitchFamily="34" charset="0"/>
              </a:rPr>
              <a:t>      (ciclos </a:t>
            </a:r>
            <a:r>
              <a:rPr lang="es-CL" sz="2600" dirty="0">
                <a:latin typeface="Aparajita" pitchFamily="34" charset="0"/>
                <a:cs typeface="Aparajita" pitchFamily="34" charset="0"/>
              </a:rPr>
              <a:t>/ </a:t>
            </a:r>
            <a:r>
              <a:rPr lang="es-CL" sz="2600" dirty="0" smtClean="0">
                <a:latin typeface="Aparajita" pitchFamily="34" charset="0"/>
                <a:cs typeface="Aparajita" pitchFamily="34" charset="0"/>
              </a:rPr>
              <a:t>hora</a:t>
            </a:r>
            <a:r>
              <a:rPr lang="es-CL" sz="2600" dirty="0">
                <a:latin typeface="Aparajita" pitchFamily="34" charset="0"/>
                <a:cs typeface="Aparajita" pitchFamily="34" charset="0"/>
              </a:rPr>
              <a:t>)</a:t>
            </a:r>
          </a:p>
          <a:p>
            <a:pPr marL="0" indent="0" algn="just">
              <a:buNone/>
            </a:pPr>
            <a:r>
              <a:rPr lang="es-CL" sz="2600" b="1" dirty="0" smtClean="0">
                <a:latin typeface="Aparajita" pitchFamily="34" charset="0"/>
                <a:cs typeface="Aparajita" pitchFamily="34" charset="0"/>
              </a:rPr>
              <a:t> N</a:t>
            </a:r>
            <a:r>
              <a:rPr lang="es-CL" sz="2600" b="1" dirty="0">
                <a:latin typeface="Aparajita" pitchFamily="34" charset="0"/>
                <a:cs typeface="Aparajita" pitchFamily="34" charset="0"/>
              </a:rPr>
              <a:t>° de pases</a:t>
            </a:r>
            <a:r>
              <a:rPr lang="fr-FR" sz="2600" dirty="0">
                <a:latin typeface="Aparajita" pitchFamily="34" charset="0"/>
                <a:cs typeface="Aparajita" pitchFamily="34" charset="0"/>
              </a:rPr>
              <a:t> = 	</a:t>
            </a:r>
            <a:r>
              <a:rPr lang="es-CL" sz="2600" u="sng" dirty="0" smtClean="0">
                <a:latin typeface="Aparajita" pitchFamily="34" charset="0"/>
                <a:cs typeface="Aparajita" pitchFamily="34" charset="0"/>
              </a:rPr>
              <a:t>Capacidad </a:t>
            </a:r>
            <a:r>
              <a:rPr lang="es-CL" sz="2600" u="sng" dirty="0">
                <a:latin typeface="Aparajita" pitchFamily="34" charset="0"/>
                <a:cs typeface="Aparajita" pitchFamily="34" charset="0"/>
              </a:rPr>
              <a:t>nominal del camión </a:t>
            </a:r>
            <a:r>
              <a:rPr lang="fr-FR" sz="2600" u="sng" dirty="0">
                <a:latin typeface="Aparajita" pitchFamily="34" charset="0"/>
                <a:cs typeface="Aparajita" pitchFamily="34" charset="0"/>
              </a:rPr>
              <a:t>(ton) </a:t>
            </a:r>
            <a:endParaRPr lang="fr-FR" sz="2600" dirty="0">
              <a:latin typeface="Aparajita" pitchFamily="34" charset="0"/>
              <a:cs typeface="Aparajita" pitchFamily="34" charset="0"/>
            </a:endParaRPr>
          </a:p>
          <a:p>
            <a:pPr algn="just">
              <a:buNone/>
            </a:pPr>
            <a:r>
              <a:rPr lang="fr-FR" sz="2600" dirty="0">
                <a:latin typeface="Aparajita" pitchFamily="34" charset="0"/>
                <a:cs typeface="Aparajita" pitchFamily="34" charset="0"/>
              </a:rPr>
              <a:t>		             </a:t>
            </a:r>
            <a:r>
              <a:rPr lang="es-CL" sz="2600" dirty="0" smtClean="0">
                <a:latin typeface="Aparajita" pitchFamily="34" charset="0"/>
                <a:cs typeface="Aparajita" pitchFamily="34" charset="0"/>
              </a:rPr>
              <a:t>Capacidad </a:t>
            </a:r>
            <a:r>
              <a:rPr lang="es-CL" sz="2600" dirty="0">
                <a:latin typeface="Aparajita" pitchFamily="34" charset="0"/>
                <a:cs typeface="Aparajita" pitchFamily="34" charset="0"/>
              </a:rPr>
              <a:t>nominal </a:t>
            </a:r>
            <a:r>
              <a:rPr lang="es-CL" sz="2600" dirty="0" smtClean="0">
                <a:latin typeface="Aparajita" pitchFamily="34" charset="0"/>
                <a:cs typeface="Aparajita" pitchFamily="34" charset="0"/>
              </a:rPr>
              <a:t>del balde </a:t>
            </a:r>
            <a:r>
              <a:rPr lang="es-CL" sz="2600" dirty="0">
                <a:latin typeface="Aparajita" pitchFamily="34" charset="0"/>
                <a:cs typeface="Aparajita" pitchFamily="34" charset="0"/>
              </a:rPr>
              <a:t>(ton)</a:t>
            </a:r>
            <a:endParaRPr lang="fr-FR" sz="2600" dirty="0">
              <a:latin typeface="Aparajita" pitchFamily="34" charset="0"/>
              <a:cs typeface="Aparajita" pitchFamily="34" charset="0"/>
            </a:endParaRPr>
          </a:p>
          <a:p>
            <a:pPr algn="just">
              <a:buNone/>
            </a:pPr>
            <a:endParaRPr lang="es-CL" sz="2800" b="1" dirty="0">
              <a:latin typeface="Aparajita" pitchFamily="34" charset="0"/>
              <a:cs typeface="Aparajita" pitchFamily="34" charset="0"/>
            </a:endParaRPr>
          </a:p>
          <a:p>
            <a:pPr algn="just">
              <a:buNone/>
            </a:pPr>
            <a:endParaRPr lang="es-CL" sz="2800" b="1" dirty="0" smtClean="0">
              <a:latin typeface="Aparajita" pitchFamily="34" charset="0"/>
              <a:cs typeface="Aparajita" pitchFamily="34" charset="0"/>
            </a:endParaRPr>
          </a:p>
        </p:txBody>
      </p:sp>
    </p:spTree>
    <p:extLst>
      <p:ext uri="{BB962C8B-B14F-4D97-AF65-F5344CB8AC3E}">
        <p14:creationId xmlns:p14="http://schemas.microsoft.com/office/powerpoint/2010/main" val="14499290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96788" y="4716021"/>
            <a:ext cx="6775608" cy="2025347"/>
          </a:xfrm>
        </p:spPr>
        <p:txBody>
          <a:bodyPr/>
          <a:lstStyle/>
          <a:p>
            <a:r>
              <a:rPr lang="es-ES_tradnl" sz="2800" b="1" dirty="0" smtClean="0"/>
              <a:t>PROCESOS DE PLANIFICACION MINERA, CALCULO CAMIONES Y FLOTAS</a:t>
            </a:r>
            <a:endParaRPr lang="es-CL" sz="2800" b="1" dirty="0"/>
          </a:p>
        </p:txBody>
      </p:sp>
      <p:pic>
        <p:nvPicPr>
          <p:cNvPr id="9218" name="Picture 2" descr="http://www.minerasancristobal.com/en/wp-content/uploads/2011/05/Mining-Method.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7076" y="332656"/>
            <a:ext cx="6223235" cy="46674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27170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404664"/>
            <a:ext cx="7772400" cy="1143000"/>
          </a:xfrm>
        </p:spPr>
        <p:txBody>
          <a:bodyPr>
            <a:normAutofit/>
          </a:bodyPr>
          <a:lstStyle/>
          <a:p>
            <a:r>
              <a:rPr lang="es-CL" b="1" dirty="0" smtClean="0"/>
              <a:t>EJERCICIOS </a:t>
            </a:r>
            <a:endParaRPr lang="es-CL" b="1" dirty="0"/>
          </a:p>
        </p:txBody>
      </p:sp>
      <p:sp>
        <p:nvSpPr>
          <p:cNvPr id="3" name="2 Marcador de contenido"/>
          <p:cNvSpPr>
            <a:spLocks noGrp="1"/>
          </p:cNvSpPr>
          <p:nvPr>
            <p:ph sz="quarter" idx="1"/>
          </p:nvPr>
        </p:nvSpPr>
        <p:spPr>
          <a:xfrm>
            <a:off x="179512" y="1700808"/>
            <a:ext cx="8712968" cy="4680520"/>
          </a:xfrm>
        </p:spPr>
        <p:txBody>
          <a:bodyPr>
            <a:noAutofit/>
          </a:bodyPr>
          <a:lstStyle/>
          <a:p>
            <a:pPr algn="just">
              <a:buNone/>
            </a:pPr>
            <a:endParaRPr lang="es-CL" sz="2800" b="1" dirty="0">
              <a:latin typeface="Aparajita" pitchFamily="34" charset="0"/>
              <a:cs typeface="Aparajita" pitchFamily="34" charset="0"/>
            </a:endParaRPr>
          </a:p>
          <a:p>
            <a:pPr algn="just">
              <a:buNone/>
            </a:pPr>
            <a:endParaRPr lang="es-CL" sz="2800" b="1" dirty="0" smtClean="0">
              <a:latin typeface="Aparajita" pitchFamily="34" charset="0"/>
              <a:cs typeface="Aparajita" pitchFamily="34" charset="0"/>
            </a:endParaRPr>
          </a:p>
        </p:txBody>
      </p:sp>
      <p:sp>
        <p:nvSpPr>
          <p:cNvPr id="4" name="3 Rectángulo"/>
          <p:cNvSpPr/>
          <p:nvPr/>
        </p:nvSpPr>
        <p:spPr>
          <a:xfrm>
            <a:off x="179512" y="1765260"/>
            <a:ext cx="8712968" cy="4401205"/>
          </a:xfrm>
          <a:prstGeom prst="rect">
            <a:avLst/>
          </a:prstGeom>
        </p:spPr>
        <p:txBody>
          <a:bodyPr wrap="square">
            <a:spAutoFit/>
          </a:bodyPr>
          <a:lstStyle/>
          <a:p>
            <a:pPr algn="just">
              <a:buNone/>
            </a:pPr>
            <a:r>
              <a:rPr lang="es-CL" sz="2800" b="1" u="sng" dirty="0">
                <a:solidFill>
                  <a:srgbClr val="0070C0"/>
                </a:solidFill>
                <a:latin typeface="Aparajita" pitchFamily="34" charset="0"/>
                <a:cs typeface="Aparajita" pitchFamily="34" charset="0"/>
              </a:rPr>
              <a:t>Por lo tanto</a:t>
            </a:r>
            <a:r>
              <a:rPr lang="es-CL" sz="2800" b="1" u="sng" dirty="0" smtClean="0">
                <a:solidFill>
                  <a:srgbClr val="0070C0"/>
                </a:solidFill>
                <a:latin typeface="Aparajita" pitchFamily="34" charset="0"/>
                <a:cs typeface="Aparajita" pitchFamily="34" charset="0"/>
              </a:rPr>
              <a:t>:</a:t>
            </a:r>
          </a:p>
          <a:p>
            <a:pPr algn="just">
              <a:buNone/>
            </a:pPr>
            <a:endParaRPr lang="es-CL" sz="2800" b="1" u="sng" dirty="0">
              <a:solidFill>
                <a:srgbClr val="0070C0"/>
              </a:solidFill>
              <a:latin typeface="Aparajita" pitchFamily="34" charset="0"/>
              <a:cs typeface="Aparajita" pitchFamily="34" charset="0"/>
            </a:endParaRPr>
          </a:p>
          <a:p>
            <a:pPr algn="just">
              <a:buNone/>
            </a:pPr>
            <a:r>
              <a:rPr lang="es-CL" sz="2800" b="1" dirty="0" err="1">
                <a:solidFill>
                  <a:srgbClr val="0070C0"/>
                </a:solidFill>
                <a:latin typeface="Aparajita" pitchFamily="34" charset="0"/>
                <a:cs typeface="Aparajita" pitchFamily="34" charset="0"/>
              </a:rPr>
              <a:t>Nc</a:t>
            </a:r>
            <a:r>
              <a:rPr lang="es-CL" sz="2800" b="1" dirty="0">
                <a:solidFill>
                  <a:srgbClr val="0070C0"/>
                </a:solidFill>
                <a:latin typeface="Aparajita" pitchFamily="34" charset="0"/>
                <a:cs typeface="Aparajita" pitchFamily="34" charset="0"/>
              </a:rPr>
              <a:t> = </a:t>
            </a:r>
            <a:r>
              <a:rPr lang="es-CL" sz="2800" b="1" dirty="0" smtClean="0">
                <a:solidFill>
                  <a:srgbClr val="0070C0"/>
                </a:solidFill>
                <a:latin typeface="Aparajita" pitchFamily="34" charset="0"/>
                <a:cs typeface="Aparajita" pitchFamily="34" charset="0"/>
              </a:rPr>
              <a:t>60/0,58 </a:t>
            </a:r>
            <a:r>
              <a:rPr lang="es-CL" sz="2800" b="1" dirty="0">
                <a:solidFill>
                  <a:srgbClr val="0070C0"/>
                </a:solidFill>
                <a:latin typeface="Aparajita" pitchFamily="34" charset="0"/>
                <a:cs typeface="Aparajita" pitchFamily="34" charset="0"/>
              </a:rPr>
              <a:t>= </a:t>
            </a:r>
            <a:r>
              <a:rPr lang="es-CL" sz="2800" dirty="0" smtClean="0">
                <a:solidFill>
                  <a:srgbClr val="0070C0"/>
                </a:solidFill>
                <a:latin typeface="Aparajita" pitchFamily="34" charset="0"/>
                <a:cs typeface="Aparajita" pitchFamily="34" charset="0"/>
              </a:rPr>
              <a:t>103 vueltas / hora</a:t>
            </a:r>
            <a:endParaRPr lang="es-CL" sz="2800" dirty="0">
              <a:solidFill>
                <a:srgbClr val="0070C0"/>
              </a:solidFill>
              <a:latin typeface="Aparajita" pitchFamily="34" charset="0"/>
              <a:cs typeface="Aparajita" pitchFamily="34" charset="0"/>
            </a:endParaRPr>
          </a:p>
          <a:p>
            <a:pPr algn="just">
              <a:buNone/>
            </a:pPr>
            <a:r>
              <a:rPr lang="es-CL" sz="2800" b="1" dirty="0">
                <a:solidFill>
                  <a:srgbClr val="0070C0"/>
                </a:solidFill>
                <a:latin typeface="Aparajita" pitchFamily="34" charset="0"/>
                <a:cs typeface="Aparajita" pitchFamily="34" charset="0"/>
              </a:rPr>
              <a:t>Como la </a:t>
            </a:r>
            <a:r>
              <a:rPr lang="es-CL" sz="2800" b="1" dirty="0" err="1" smtClean="0">
                <a:solidFill>
                  <a:srgbClr val="0070C0"/>
                </a:solidFill>
                <a:latin typeface="Aparajita" pitchFamily="34" charset="0"/>
                <a:cs typeface="Aparajita" pitchFamily="34" charset="0"/>
              </a:rPr>
              <a:t>Cb</a:t>
            </a:r>
            <a:r>
              <a:rPr lang="es-CL" sz="2800" dirty="0" smtClean="0">
                <a:solidFill>
                  <a:srgbClr val="0070C0"/>
                </a:solidFill>
                <a:latin typeface="Aparajita" pitchFamily="34" charset="0"/>
                <a:cs typeface="Aparajita" pitchFamily="34" charset="0"/>
              </a:rPr>
              <a:t> </a:t>
            </a:r>
            <a:r>
              <a:rPr lang="es-CL" sz="2800" dirty="0">
                <a:solidFill>
                  <a:srgbClr val="0070C0"/>
                </a:solidFill>
                <a:latin typeface="Aparajita" pitchFamily="34" charset="0"/>
                <a:cs typeface="Aparajita" pitchFamily="34" charset="0"/>
              </a:rPr>
              <a:t>= </a:t>
            </a:r>
            <a:r>
              <a:rPr lang="es-CL" sz="2800" dirty="0" smtClean="0">
                <a:solidFill>
                  <a:srgbClr val="0070C0"/>
                </a:solidFill>
                <a:latin typeface="Aparajita" pitchFamily="34" charset="0"/>
                <a:cs typeface="Aparajita" pitchFamily="34" charset="0"/>
              </a:rPr>
              <a:t>100 </a:t>
            </a:r>
            <a:r>
              <a:rPr lang="es-CL" sz="2800" dirty="0">
                <a:solidFill>
                  <a:srgbClr val="0070C0"/>
                </a:solidFill>
                <a:latin typeface="Aparajita" pitchFamily="34" charset="0"/>
                <a:cs typeface="Aparajita" pitchFamily="34" charset="0"/>
              </a:rPr>
              <a:t>(ton / vuelta) </a:t>
            </a:r>
            <a:r>
              <a:rPr lang="es-CL" sz="2800" dirty="0" smtClean="0">
                <a:solidFill>
                  <a:srgbClr val="0070C0"/>
                </a:solidFill>
                <a:latin typeface="Aparajita" pitchFamily="34" charset="0"/>
                <a:cs typeface="Aparajita" pitchFamily="34" charset="0"/>
              </a:rPr>
              <a:t>, Por lo tanto:</a:t>
            </a:r>
          </a:p>
          <a:p>
            <a:pPr algn="just">
              <a:buNone/>
            </a:pPr>
            <a:endParaRPr lang="es-CL" sz="2800" dirty="0">
              <a:solidFill>
                <a:srgbClr val="0070C0"/>
              </a:solidFill>
              <a:latin typeface="Aparajita" pitchFamily="34" charset="0"/>
              <a:cs typeface="Aparajita" pitchFamily="34" charset="0"/>
            </a:endParaRPr>
          </a:p>
          <a:p>
            <a:pPr algn="just">
              <a:buNone/>
            </a:pPr>
            <a:r>
              <a:rPr lang="es-CL" sz="2800" b="1" dirty="0" err="1">
                <a:solidFill>
                  <a:srgbClr val="0070C0"/>
                </a:solidFill>
                <a:latin typeface="Aparajita" pitchFamily="34" charset="0"/>
                <a:cs typeface="Aparajita" pitchFamily="34" charset="0"/>
              </a:rPr>
              <a:t>Rend</a:t>
            </a:r>
            <a:r>
              <a:rPr lang="es-CL" sz="2800" b="1" dirty="0">
                <a:solidFill>
                  <a:srgbClr val="0070C0"/>
                </a:solidFill>
                <a:latin typeface="Aparajita" pitchFamily="34" charset="0"/>
                <a:cs typeface="Aparajita" pitchFamily="34" charset="0"/>
              </a:rPr>
              <a:t>. Horario</a:t>
            </a:r>
            <a:r>
              <a:rPr lang="es-CL" sz="2800" dirty="0">
                <a:solidFill>
                  <a:srgbClr val="0070C0"/>
                </a:solidFill>
                <a:latin typeface="Aparajita" pitchFamily="34" charset="0"/>
                <a:cs typeface="Aparajita" pitchFamily="34" charset="0"/>
              </a:rPr>
              <a:t> = </a:t>
            </a:r>
            <a:r>
              <a:rPr lang="es-CL" sz="2800" dirty="0" smtClean="0">
                <a:solidFill>
                  <a:srgbClr val="0070C0"/>
                </a:solidFill>
                <a:latin typeface="Aparajita" pitchFamily="34" charset="0"/>
                <a:cs typeface="Aparajita" pitchFamily="34" charset="0"/>
              </a:rPr>
              <a:t>103 </a:t>
            </a:r>
            <a:r>
              <a:rPr lang="es-CL" sz="2800" dirty="0">
                <a:solidFill>
                  <a:srgbClr val="0070C0"/>
                </a:solidFill>
                <a:latin typeface="Aparajita" pitchFamily="34" charset="0"/>
                <a:cs typeface="Aparajita" pitchFamily="34" charset="0"/>
              </a:rPr>
              <a:t>vueltas/hora x </a:t>
            </a:r>
            <a:r>
              <a:rPr lang="es-CL" sz="2800" dirty="0" smtClean="0">
                <a:solidFill>
                  <a:srgbClr val="0070C0"/>
                </a:solidFill>
                <a:latin typeface="Aparajita" pitchFamily="34" charset="0"/>
                <a:cs typeface="Aparajita" pitchFamily="34" charset="0"/>
              </a:rPr>
              <a:t>100 ton/vuelta x 0,8 </a:t>
            </a:r>
            <a:r>
              <a:rPr lang="es-CL" sz="2800" dirty="0">
                <a:solidFill>
                  <a:srgbClr val="0070C0"/>
                </a:solidFill>
                <a:latin typeface="Aparajita" pitchFamily="34" charset="0"/>
                <a:cs typeface="Aparajita" pitchFamily="34" charset="0"/>
              </a:rPr>
              <a:t>= </a:t>
            </a:r>
            <a:r>
              <a:rPr lang="es-CL" sz="2800" dirty="0" smtClean="0">
                <a:solidFill>
                  <a:srgbClr val="0070C0"/>
                </a:solidFill>
                <a:latin typeface="Aparajita" pitchFamily="34" charset="0"/>
                <a:cs typeface="Aparajita" pitchFamily="34" charset="0"/>
              </a:rPr>
              <a:t>8.240 </a:t>
            </a:r>
            <a:r>
              <a:rPr lang="es-CL" sz="2800" dirty="0">
                <a:solidFill>
                  <a:srgbClr val="0070C0"/>
                </a:solidFill>
                <a:latin typeface="Aparajita" pitchFamily="34" charset="0"/>
                <a:cs typeface="Aparajita" pitchFamily="34" charset="0"/>
              </a:rPr>
              <a:t>ton/hora</a:t>
            </a:r>
          </a:p>
          <a:p>
            <a:pPr>
              <a:buNone/>
            </a:pPr>
            <a:r>
              <a:rPr lang="es-CL" sz="2800" b="1" dirty="0">
                <a:solidFill>
                  <a:srgbClr val="0070C0"/>
                </a:solidFill>
                <a:latin typeface="Aparajita" pitchFamily="34" charset="0"/>
                <a:cs typeface="Aparajita" pitchFamily="34" charset="0"/>
              </a:rPr>
              <a:t>2.- Para el calculo del numero de </a:t>
            </a:r>
            <a:r>
              <a:rPr lang="es-CL" sz="2800" b="1" dirty="0" smtClean="0">
                <a:solidFill>
                  <a:srgbClr val="0070C0"/>
                </a:solidFill>
                <a:latin typeface="Aparajita" pitchFamily="34" charset="0"/>
                <a:cs typeface="Aparajita" pitchFamily="34" charset="0"/>
              </a:rPr>
              <a:t>pases, </a:t>
            </a:r>
            <a:r>
              <a:rPr lang="es-CL" sz="2800" b="1" dirty="0">
                <a:solidFill>
                  <a:srgbClr val="0070C0"/>
                </a:solidFill>
                <a:latin typeface="Aparajita" pitchFamily="34" charset="0"/>
                <a:cs typeface="Aparajita" pitchFamily="34" charset="0"/>
              </a:rPr>
              <a:t>tenemos</a:t>
            </a:r>
          </a:p>
          <a:p>
            <a:pPr>
              <a:buNone/>
            </a:pPr>
            <a:r>
              <a:rPr lang="es-CL" sz="2800" b="1" dirty="0">
                <a:solidFill>
                  <a:srgbClr val="0070C0"/>
                </a:solidFill>
                <a:latin typeface="Aparajita" pitchFamily="34" charset="0"/>
                <a:cs typeface="Aparajita" pitchFamily="34" charset="0"/>
              </a:rPr>
              <a:t># de </a:t>
            </a:r>
            <a:r>
              <a:rPr lang="es-CL" sz="2800" b="1" dirty="0" smtClean="0">
                <a:solidFill>
                  <a:srgbClr val="0070C0"/>
                </a:solidFill>
                <a:latin typeface="Aparajita" pitchFamily="34" charset="0"/>
                <a:cs typeface="Aparajita" pitchFamily="34" charset="0"/>
              </a:rPr>
              <a:t>pases </a:t>
            </a:r>
            <a:r>
              <a:rPr lang="es-CL" sz="2800" b="1" dirty="0">
                <a:solidFill>
                  <a:srgbClr val="0070C0"/>
                </a:solidFill>
                <a:latin typeface="Aparajita" pitchFamily="34" charset="0"/>
                <a:cs typeface="Aparajita" pitchFamily="34" charset="0"/>
              </a:rPr>
              <a:t>= </a:t>
            </a:r>
            <a:r>
              <a:rPr lang="es-CL" sz="2800" b="1" dirty="0" smtClean="0">
                <a:solidFill>
                  <a:srgbClr val="0070C0"/>
                </a:solidFill>
                <a:latin typeface="Aparajita" pitchFamily="34" charset="0"/>
                <a:cs typeface="Aparajita" pitchFamily="34" charset="0"/>
              </a:rPr>
              <a:t>Capacidad tolva camión </a:t>
            </a:r>
            <a:r>
              <a:rPr lang="es-CL" sz="2800" b="1" dirty="0">
                <a:solidFill>
                  <a:srgbClr val="0070C0"/>
                </a:solidFill>
                <a:latin typeface="Aparajita" pitchFamily="34" charset="0"/>
                <a:cs typeface="Aparajita" pitchFamily="34" charset="0"/>
              </a:rPr>
              <a:t>/ </a:t>
            </a:r>
            <a:r>
              <a:rPr lang="es-CL" sz="2800" b="1" dirty="0" smtClean="0">
                <a:solidFill>
                  <a:srgbClr val="0070C0"/>
                </a:solidFill>
                <a:latin typeface="Aparajita" pitchFamily="34" charset="0"/>
                <a:cs typeface="Aparajita" pitchFamily="34" charset="0"/>
              </a:rPr>
              <a:t>Capacidad balde pala</a:t>
            </a:r>
            <a:endParaRPr lang="es-CL" sz="2800" b="1" dirty="0">
              <a:solidFill>
                <a:srgbClr val="0070C0"/>
              </a:solidFill>
              <a:latin typeface="Aparajita" pitchFamily="34" charset="0"/>
              <a:cs typeface="Aparajita" pitchFamily="34" charset="0"/>
            </a:endParaRPr>
          </a:p>
          <a:p>
            <a:pPr>
              <a:buNone/>
            </a:pPr>
            <a:r>
              <a:rPr lang="es-CL" sz="2800" b="1" dirty="0">
                <a:solidFill>
                  <a:srgbClr val="0070C0"/>
                </a:solidFill>
                <a:latin typeface="Aparajita" pitchFamily="34" charset="0"/>
                <a:cs typeface="Aparajita" pitchFamily="34" charset="0"/>
              </a:rPr>
              <a:t>     Entonces tenemos</a:t>
            </a:r>
          </a:p>
          <a:p>
            <a:pPr>
              <a:buNone/>
            </a:pPr>
            <a:r>
              <a:rPr lang="es-CL" sz="2800" b="1" dirty="0">
                <a:solidFill>
                  <a:srgbClr val="0070C0"/>
                </a:solidFill>
                <a:latin typeface="Aparajita" pitchFamily="34" charset="0"/>
                <a:cs typeface="Aparajita" pitchFamily="34" charset="0"/>
              </a:rPr>
              <a:t># de </a:t>
            </a:r>
            <a:r>
              <a:rPr lang="es-CL" sz="2800" b="1" dirty="0" smtClean="0">
                <a:solidFill>
                  <a:srgbClr val="0070C0"/>
                </a:solidFill>
                <a:latin typeface="Aparajita" pitchFamily="34" charset="0"/>
                <a:cs typeface="Aparajita" pitchFamily="34" charset="0"/>
              </a:rPr>
              <a:t>pases = 300 ton </a:t>
            </a:r>
            <a:r>
              <a:rPr lang="es-CL" sz="2800" b="1" dirty="0">
                <a:solidFill>
                  <a:srgbClr val="0070C0"/>
                </a:solidFill>
                <a:latin typeface="Aparajita" pitchFamily="34" charset="0"/>
                <a:cs typeface="Aparajita" pitchFamily="34" charset="0"/>
              </a:rPr>
              <a:t>/ </a:t>
            </a:r>
            <a:r>
              <a:rPr lang="es-CL" sz="2800" b="1" dirty="0" smtClean="0">
                <a:solidFill>
                  <a:srgbClr val="0070C0"/>
                </a:solidFill>
                <a:latin typeface="Aparajita" pitchFamily="34" charset="0"/>
                <a:cs typeface="Aparajita" pitchFamily="34" charset="0"/>
              </a:rPr>
              <a:t>100 ton </a:t>
            </a:r>
            <a:r>
              <a:rPr lang="es-CL" sz="2800" b="1" dirty="0">
                <a:solidFill>
                  <a:srgbClr val="0070C0"/>
                </a:solidFill>
                <a:latin typeface="Aparajita" pitchFamily="34" charset="0"/>
                <a:cs typeface="Aparajita" pitchFamily="34" charset="0"/>
              </a:rPr>
              <a:t>= </a:t>
            </a:r>
            <a:r>
              <a:rPr lang="es-CL" sz="2800" b="1" dirty="0" smtClean="0">
                <a:solidFill>
                  <a:srgbClr val="0070C0"/>
                </a:solidFill>
                <a:latin typeface="Aparajita" pitchFamily="34" charset="0"/>
                <a:cs typeface="Aparajita" pitchFamily="34" charset="0"/>
              </a:rPr>
              <a:t> 3 pases para completar el camión.</a:t>
            </a:r>
            <a:endParaRPr lang="es-CL" sz="2800" b="1" dirty="0">
              <a:solidFill>
                <a:srgbClr val="0070C0"/>
              </a:solidFill>
              <a:latin typeface="Aparajita" pitchFamily="34" charset="0"/>
              <a:cs typeface="Aparajita" pitchFamily="34" charset="0"/>
            </a:endParaRPr>
          </a:p>
        </p:txBody>
      </p:sp>
    </p:spTree>
    <p:extLst>
      <p:ext uri="{BB962C8B-B14F-4D97-AF65-F5344CB8AC3E}">
        <p14:creationId xmlns:p14="http://schemas.microsoft.com/office/powerpoint/2010/main" val="16275730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341784"/>
            <a:ext cx="7772400" cy="1143000"/>
          </a:xfrm>
        </p:spPr>
        <p:txBody>
          <a:bodyPr>
            <a:normAutofit/>
          </a:bodyPr>
          <a:lstStyle/>
          <a:p>
            <a:r>
              <a:rPr lang="es-CL" dirty="0" smtClean="0"/>
              <a:t>EJERCICIOS </a:t>
            </a:r>
            <a:endParaRPr lang="es-CL" dirty="0"/>
          </a:p>
        </p:txBody>
      </p:sp>
      <p:sp>
        <p:nvSpPr>
          <p:cNvPr id="3" name="2 Marcador de contenido"/>
          <p:cNvSpPr>
            <a:spLocks noGrp="1"/>
          </p:cNvSpPr>
          <p:nvPr>
            <p:ph sz="quarter" idx="1"/>
          </p:nvPr>
        </p:nvSpPr>
        <p:spPr>
          <a:xfrm>
            <a:off x="107504" y="2132856"/>
            <a:ext cx="8712968" cy="4680520"/>
          </a:xfrm>
        </p:spPr>
        <p:txBody>
          <a:bodyPr>
            <a:noAutofit/>
          </a:bodyPr>
          <a:lstStyle/>
          <a:p>
            <a:pPr algn="just">
              <a:buNone/>
            </a:pPr>
            <a:r>
              <a:rPr lang="es-CL" sz="2800" b="1" u="sng" dirty="0" smtClean="0">
                <a:latin typeface="Aparajita" pitchFamily="34" charset="0"/>
                <a:cs typeface="Aparajita" pitchFamily="34" charset="0"/>
              </a:rPr>
              <a:t>Ejercicio 5</a:t>
            </a:r>
          </a:p>
          <a:p>
            <a:pPr algn="just">
              <a:buNone/>
            </a:pPr>
            <a:r>
              <a:rPr lang="es-CL" sz="2800" b="1" dirty="0" smtClean="0">
                <a:latin typeface="Aparajita" pitchFamily="34" charset="0"/>
                <a:cs typeface="Aparajita" pitchFamily="34" charset="0"/>
              </a:rPr>
              <a:t>   Calcular la cantidad de camiones por hora (asignación de camiones), para la Pala P&amp;H 4100 de acuerdo a los siguientes rendimientos. Grafique la producción de la pala.</a:t>
            </a:r>
          </a:p>
          <a:p>
            <a:pPr algn="just">
              <a:buNone/>
            </a:pPr>
            <a:r>
              <a:rPr lang="es-CL" sz="2800" b="1" dirty="0" smtClean="0">
                <a:latin typeface="Aparajita" pitchFamily="34" charset="0"/>
                <a:cs typeface="Aparajita" pitchFamily="34" charset="0"/>
              </a:rPr>
              <a:t>Datos:</a:t>
            </a:r>
          </a:p>
          <a:p>
            <a:pPr algn="just">
              <a:buNone/>
            </a:pPr>
            <a:r>
              <a:rPr lang="es-CL" sz="2800" b="1" dirty="0" smtClean="0">
                <a:latin typeface="Aparajita" pitchFamily="34" charset="0"/>
                <a:cs typeface="Aparajita" pitchFamily="34" charset="0"/>
              </a:rPr>
              <a:t>Programa producción Pala = 50 </a:t>
            </a:r>
            <a:r>
              <a:rPr lang="es-CL" sz="2800" b="1" dirty="0" err="1" smtClean="0">
                <a:latin typeface="Aparajita" pitchFamily="34" charset="0"/>
                <a:cs typeface="Aparajita" pitchFamily="34" charset="0"/>
              </a:rPr>
              <a:t>Kton</a:t>
            </a:r>
            <a:r>
              <a:rPr lang="es-CL" sz="2800" b="1" dirty="0" smtClean="0">
                <a:latin typeface="Aparajita" pitchFamily="34" charset="0"/>
                <a:cs typeface="Aparajita" pitchFamily="34" charset="0"/>
              </a:rPr>
              <a:t>/turno</a:t>
            </a:r>
          </a:p>
          <a:p>
            <a:pPr algn="just">
              <a:buNone/>
            </a:pPr>
            <a:r>
              <a:rPr lang="es-CL" sz="2800" b="1" dirty="0" err="1" smtClean="0">
                <a:latin typeface="Aparajita" pitchFamily="34" charset="0"/>
                <a:cs typeface="Aparajita" pitchFamily="34" charset="0"/>
              </a:rPr>
              <a:t>Ct</a:t>
            </a:r>
            <a:r>
              <a:rPr lang="es-CL" sz="2800" b="1" dirty="0" smtClean="0">
                <a:latin typeface="Aparajita" pitchFamily="34" charset="0"/>
                <a:cs typeface="Aparajita" pitchFamily="34" charset="0"/>
              </a:rPr>
              <a:t> o </a:t>
            </a:r>
            <a:r>
              <a:rPr lang="es-CL" sz="2800" b="1" dirty="0" err="1" smtClean="0">
                <a:latin typeface="Aparajita" pitchFamily="34" charset="0"/>
                <a:cs typeface="Aparajita" pitchFamily="34" charset="0"/>
              </a:rPr>
              <a:t>Fc</a:t>
            </a:r>
            <a:r>
              <a:rPr lang="es-CL" sz="2800" b="1" dirty="0" smtClean="0">
                <a:latin typeface="Aparajita" pitchFamily="34" charset="0"/>
                <a:cs typeface="Aparajita" pitchFamily="34" charset="0"/>
              </a:rPr>
              <a:t> = 300 ton</a:t>
            </a:r>
          </a:p>
          <a:p>
            <a:pPr algn="just">
              <a:buNone/>
            </a:pPr>
            <a:r>
              <a:rPr lang="es-CL" sz="2800" b="1" dirty="0" smtClean="0">
                <a:latin typeface="Aparajita" pitchFamily="34" charset="0"/>
                <a:cs typeface="Aparajita" pitchFamily="34" charset="0"/>
              </a:rPr>
              <a:t>Tiempo de ciclo del camión = 15 min </a:t>
            </a:r>
          </a:p>
          <a:p>
            <a:pPr algn="just">
              <a:buNone/>
            </a:pPr>
            <a:endParaRPr lang="es-CL" sz="2800" b="1" dirty="0" smtClean="0">
              <a:latin typeface="Aparajita" pitchFamily="34" charset="0"/>
              <a:cs typeface="Aparajita" pitchFamily="34" charset="0"/>
            </a:endParaRPr>
          </a:p>
        </p:txBody>
      </p:sp>
    </p:spTree>
    <p:extLst>
      <p:ext uri="{BB962C8B-B14F-4D97-AF65-F5344CB8AC3E}">
        <p14:creationId xmlns:p14="http://schemas.microsoft.com/office/powerpoint/2010/main" val="18843706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269776"/>
            <a:ext cx="7772400" cy="1143000"/>
          </a:xfrm>
        </p:spPr>
        <p:txBody>
          <a:bodyPr>
            <a:normAutofit/>
          </a:bodyPr>
          <a:lstStyle/>
          <a:p>
            <a:r>
              <a:rPr lang="es-CL" dirty="0" smtClean="0"/>
              <a:t>EJERCICIOS </a:t>
            </a:r>
            <a:endParaRPr lang="es-CL" dirty="0"/>
          </a:p>
        </p:txBody>
      </p:sp>
      <p:sp>
        <p:nvSpPr>
          <p:cNvPr id="3" name="2 Marcador de contenido"/>
          <p:cNvSpPr>
            <a:spLocks noGrp="1"/>
          </p:cNvSpPr>
          <p:nvPr>
            <p:ph sz="quarter" idx="1"/>
          </p:nvPr>
        </p:nvSpPr>
        <p:spPr>
          <a:xfrm>
            <a:off x="107504" y="1628800"/>
            <a:ext cx="8712968" cy="5040560"/>
          </a:xfrm>
        </p:spPr>
        <p:txBody>
          <a:bodyPr>
            <a:noAutofit/>
          </a:bodyPr>
          <a:lstStyle/>
          <a:p>
            <a:pPr algn="just">
              <a:buNone/>
            </a:pPr>
            <a:r>
              <a:rPr lang="es-CL" sz="2800" b="1" dirty="0" smtClean="0">
                <a:latin typeface="Aparajita" pitchFamily="34" charset="0"/>
                <a:cs typeface="Aparajita" pitchFamily="34" charset="0"/>
              </a:rPr>
              <a:t>Horas Turno y rendimiento Pala:</a:t>
            </a:r>
          </a:p>
          <a:p>
            <a:pPr algn="just">
              <a:buNone/>
            </a:pPr>
            <a:r>
              <a:rPr lang="es-CL" sz="2600" b="1" dirty="0" smtClean="0">
                <a:latin typeface="Aparajita" pitchFamily="34" charset="0"/>
                <a:cs typeface="Aparajita" pitchFamily="34" charset="0"/>
              </a:rPr>
              <a:t>0 - 1 =    2.500 ton                    1 – 2 =   5.000 ton              2 – 3 =   6.500 ton</a:t>
            </a:r>
          </a:p>
          <a:p>
            <a:pPr algn="just">
              <a:buNone/>
            </a:pPr>
            <a:r>
              <a:rPr lang="es-CL" sz="2600" b="1" dirty="0" smtClean="0">
                <a:latin typeface="Aparajita" pitchFamily="34" charset="0"/>
                <a:cs typeface="Aparajita" pitchFamily="34" charset="0"/>
              </a:rPr>
              <a:t>3 – 4 =   6.500 ton                    4 – 5 =   7.500 ton              5 – 6 =   6.500 ton</a:t>
            </a:r>
          </a:p>
          <a:p>
            <a:pPr algn="just">
              <a:buNone/>
            </a:pPr>
            <a:r>
              <a:rPr lang="es-CL" sz="2600" b="1" dirty="0" smtClean="0">
                <a:latin typeface="Aparajita" pitchFamily="34" charset="0"/>
                <a:cs typeface="Aparajita" pitchFamily="34" charset="0"/>
              </a:rPr>
              <a:t>6 – 7 =   0 ton                           7 – 8 =   2.500 ton              8 – 9 =   5.000 ton </a:t>
            </a:r>
          </a:p>
          <a:p>
            <a:pPr algn="just">
              <a:buNone/>
            </a:pPr>
            <a:r>
              <a:rPr lang="es-CL" sz="2600" b="1" dirty="0" smtClean="0">
                <a:latin typeface="Aparajita" pitchFamily="34" charset="0"/>
                <a:cs typeface="Aparajita" pitchFamily="34" charset="0"/>
              </a:rPr>
              <a:t>9 -10 =   7.000 ton                   10 – 11 = 7.500 ton             11 – 12 = 4.500 ton</a:t>
            </a:r>
            <a:r>
              <a:rPr lang="es-CL" sz="2800" b="1" dirty="0" smtClean="0">
                <a:latin typeface="Aparajita" pitchFamily="34" charset="0"/>
                <a:cs typeface="Aparajita" pitchFamily="34" charset="0"/>
              </a:rPr>
              <a:t> </a:t>
            </a:r>
          </a:p>
          <a:p>
            <a:pPr algn="just">
              <a:buNone/>
            </a:pPr>
            <a:r>
              <a:rPr lang="es-CL" sz="2800" b="1" dirty="0" smtClean="0">
                <a:latin typeface="Aparajita" pitchFamily="34" charset="0"/>
                <a:cs typeface="Aparajita" pitchFamily="34" charset="0"/>
              </a:rPr>
              <a:t> Desarrollo</a:t>
            </a:r>
          </a:p>
          <a:p>
            <a:pPr algn="just">
              <a:buNone/>
            </a:pPr>
            <a:r>
              <a:rPr lang="es-CL" sz="2800" b="1" dirty="0" smtClean="0">
                <a:latin typeface="Aparajita" pitchFamily="34" charset="0"/>
                <a:cs typeface="Aparajita" pitchFamily="34" charset="0"/>
              </a:rPr>
              <a:t>1.- Planteamiento del problema</a:t>
            </a:r>
          </a:p>
          <a:p>
            <a:pPr algn="just">
              <a:buNone/>
            </a:pPr>
            <a:r>
              <a:rPr lang="es-CL" sz="2800" b="1" dirty="0" smtClean="0">
                <a:latin typeface="Aparajita" pitchFamily="34" charset="0"/>
                <a:cs typeface="Aparajita" pitchFamily="34" charset="0"/>
              </a:rPr>
              <a:t>    Con la información que tenemos, podemos calcular el numero de cargas y vueltas para finalmente calcular el numero de camiones.    </a:t>
            </a:r>
          </a:p>
        </p:txBody>
      </p:sp>
    </p:spTree>
    <p:extLst>
      <p:ext uri="{BB962C8B-B14F-4D97-AF65-F5344CB8AC3E}">
        <p14:creationId xmlns:p14="http://schemas.microsoft.com/office/powerpoint/2010/main" val="17766951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269776"/>
            <a:ext cx="7772400" cy="1143000"/>
          </a:xfrm>
        </p:spPr>
        <p:txBody>
          <a:bodyPr>
            <a:normAutofit/>
          </a:bodyPr>
          <a:lstStyle/>
          <a:p>
            <a:r>
              <a:rPr lang="es-CL" dirty="0" smtClean="0"/>
              <a:t>EJERCICIOS </a:t>
            </a:r>
            <a:endParaRPr lang="es-CL" dirty="0"/>
          </a:p>
        </p:txBody>
      </p:sp>
      <p:sp>
        <p:nvSpPr>
          <p:cNvPr id="3" name="2 Marcador de contenido"/>
          <p:cNvSpPr>
            <a:spLocks noGrp="1"/>
          </p:cNvSpPr>
          <p:nvPr>
            <p:ph sz="quarter" idx="1"/>
          </p:nvPr>
        </p:nvSpPr>
        <p:spPr>
          <a:xfrm>
            <a:off x="107504" y="1700808"/>
            <a:ext cx="8712968" cy="5040560"/>
          </a:xfrm>
        </p:spPr>
        <p:txBody>
          <a:bodyPr>
            <a:noAutofit/>
          </a:bodyPr>
          <a:lstStyle/>
          <a:p>
            <a:pPr algn="just">
              <a:buNone/>
            </a:pPr>
            <a:r>
              <a:rPr lang="es-CL" sz="2800" b="1" dirty="0" smtClean="0">
                <a:latin typeface="Aparajita" pitchFamily="34" charset="0"/>
                <a:cs typeface="Aparajita" pitchFamily="34" charset="0"/>
              </a:rPr>
              <a:t>Por lo tanto.</a:t>
            </a:r>
          </a:p>
          <a:p>
            <a:pPr algn="just">
              <a:buNone/>
            </a:pPr>
            <a:r>
              <a:rPr lang="es-CL" sz="2800" b="1" dirty="0" smtClean="0">
                <a:latin typeface="Aparajita" pitchFamily="34" charset="0"/>
                <a:cs typeface="Aparajita" pitchFamily="34" charset="0"/>
              </a:rPr>
              <a:t>El numero de cargas que se requieren en la primera hora es:</a:t>
            </a:r>
          </a:p>
          <a:p>
            <a:pPr algn="just">
              <a:buNone/>
            </a:pPr>
            <a:r>
              <a:rPr lang="es-CL" sz="2800" b="1" dirty="0" smtClean="0">
                <a:latin typeface="Aparajita" pitchFamily="34" charset="0"/>
                <a:cs typeface="Aparajita" pitchFamily="34" charset="0"/>
              </a:rPr>
              <a:t>N° de cargas = </a:t>
            </a:r>
            <a:r>
              <a:rPr lang="es-CL" sz="2800" b="1" dirty="0" err="1" smtClean="0">
                <a:latin typeface="Aparajita" pitchFamily="34" charset="0"/>
                <a:cs typeface="Aparajita" pitchFamily="34" charset="0"/>
              </a:rPr>
              <a:t>Rend</a:t>
            </a:r>
            <a:r>
              <a:rPr lang="es-CL" sz="2800" b="1" dirty="0" smtClean="0">
                <a:latin typeface="Aparajita" pitchFamily="34" charset="0"/>
                <a:cs typeface="Aparajita" pitchFamily="34" charset="0"/>
              </a:rPr>
              <a:t>. Horario Pala / </a:t>
            </a:r>
            <a:r>
              <a:rPr lang="es-CL" sz="2800" b="1" dirty="0" err="1" smtClean="0">
                <a:latin typeface="Aparajita" pitchFamily="34" charset="0"/>
                <a:cs typeface="Aparajita" pitchFamily="34" charset="0"/>
              </a:rPr>
              <a:t>Fc</a:t>
            </a:r>
            <a:r>
              <a:rPr lang="es-CL" sz="2800" b="1" dirty="0" smtClean="0">
                <a:latin typeface="Aparajita" pitchFamily="34" charset="0"/>
                <a:cs typeface="Aparajita" pitchFamily="34" charset="0"/>
              </a:rPr>
              <a:t> camión</a:t>
            </a:r>
          </a:p>
          <a:p>
            <a:pPr algn="just">
              <a:buNone/>
            </a:pPr>
            <a:r>
              <a:rPr lang="es-CL" sz="2800" b="1" dirty="0" smtClean="0">
                <a:latin typeface="Aparajita" pitchFamily="34" charset="0"/>
                <a:cs typeface="Aparajita" pitchFamily="34" charset="0"/>
              </a:rPr>
              <a:t>N° de cargas = 2.500 ton / 300 ton = 8,3 cargas/</a:t>
            </a:r>
            <a:r>
              <a:rPr lang="es-CL" sz="2800" b="1" dirty="0" err="1" smtClean="0">
                <a:latin typeface="Aparajita" pitchFamily="34" charset="0"/>
                <a:cs typeface="Aparajita" pitchFamily="34" charset="0"/>
              </a:rPr>
              <a:t>hr</a:t>
            </a:r>
            <a:r>
              <a:rPr lang="es-CL" sz="2800" b="1" dirty="0" smtClean="0">
                <a:latin typeface="Aparajita" pitchFamily="34" charset="0"/>
                <a:cs typeface="Aparajita" pitchFamily="34" charset="0"/>
              </a:rPr>
              <a:t>,  9 cargas</a:t>
            </a:r>
          </a:p>
          <a:p>
            <a:pPr algn="just">
              <a:buNone/>
            </a:pPr>
            <a:r>
              <a:rPr lang="es-CL" sz="2800" b="1" dirty="0" smtClean="0">
                <a:latin typeface="Aparajita" pitchFamily="34" charset="0"/>
                <a:cs typeface="Aparajita" pitchFamily="34" charset="0"/>
              </a:rPr>
              <a:t>     El tiempo de ciclo lo tenemos que llevar a vueltas por hora, tenemos: </a:t>
            </a:r>
          </a:p>
          <a:p>
            <a:pPr algn="just">
              <a:buNone/>
            </a:pPr>
            <a:r>
              <a:rPr lang="es-CL" sz="2800" b="1" dirty="0" err="1" smtClean="0">
                <a:latin typeface="Aparajita" pitchFamily="34" charset="0"/>
                <a:cs typeface="Aparajita" pitchFamily="34" charset="0"/>
              </a:rPr>
              <a:t>Nc</a:t>
            </a:r>
            <a:r>
              <a:rPr lang="es-CL" sz="2800" b="1" dirty="0" smtClean="0">
                <a:latin typeface="Aparajita" pitchFamily="34" charset="0"/>
                <a:cs typeface="Aparajita" pitchFamily="34" charset="0"/>
              </a:rPr>
              <a:t> = 60/</a:t>
            </a:r>
            <a:r>
              <a:rPr lang="es-CL" sz="2800" b="1" dirty="0" err="1" smtClean="0">
                <a:latin typeface="Aparajita" pitchFamily="34" charset="0"/>
                <a:cs typeface="Aparajita" pitchFamily="34" charset="0"/>
              </a:rPr>
              <a:t>tc</a:t>
            </a:r>
            <a:r>
              <a:rPr lang="es-CL" sz="2800" b="1" dirty="0" smtClean="0">
                <a:latin typeface="Aparajita" pitchFamily="34" charset="0"/>
                <a:cs typeface="Aparajita" pitchFamily="34" charset="0"/>
              </a:rPr>
              <a:t> = 60/15 = 4 vueltas / hora</a:t>
            </a:r>
          </a:p>
          <a:p>
            <a:pPr algn="just">
              <a:buNone/>
            </a:pPr>
            <a:r>
              <a:rPr lang="es-CL" sz="2800" b="1" dirty="0" smtClean="0">
                <a:latin typeface="Aparajita" pitchFamily="34" charset="0"/>
                <a:cs typeface="Aparajita" pitchFamily="34" charset="0"/>
              </a:rPr>
              <a:t>Por lo tanto el N° de camiones = N° cargas / N° vueltas</a:t>
            </a:r>
          </a:p>
          <a:p>
            <a:pPr algn="just">
              <a:buNone/>
            </a:pPr>
            <a:r>
              <a:rPr lang="es-CL" sz="2800" b="1" dirty="0" smtClean="0">
                <a:latin typeface="Aparajita" pitchFamily="34" charset="0"/>
                <a:cs typeface="Aparajita" pitchFamily="34" charset="0"/>
              </a:rPr>
              <a:t>N° de camiones para la primera hora = 9/4 = 2,3 camiones</a:t>
            </a:r>
          </a:p>
        </p:txBody>
      </p:sp>
    </p:spTree>
    <p:extLst>
      <p:ext uri="{BB962C8B-B14F-4D97-AF65-F5344CB8AC3E}">
        <p14:creationId xmlns:p14="http://schemas.microsoft.com/office/powerpoint/2010/main" val="14774265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341784"/>
            <a:ext cx="7772400" cy="1143000"/>
          </a:xfrm>
        </p:spPr>
        <p:txBody>
          <a:bodyPr>
            <a:normAutofit/>
          </a:bodyPr>
          <a:lstStyle/>
          <a:p>
            <a:r>
              <a:rPr lang="es-CL" dirty="0" smtClean="0"/>
              <a:t>EJERCICIOS </a:t>
            </a:r>
            <a:endParaRPr lang="es-CL" dirty="0"/>
          </a:p>
        </p:txBody>
      </p:sp>
      <p:sp>
        <p:nvSpPr>
          <p:cNvPr id="3" name="2 Marcador de contenido"/>
          <p:cNvSpPr>
            <a:spLocks noGrp="1"/>
          </p:cNvSpPr>
          <p:nvPr>
            <p:ph sz="quarter" idx="1"/>
          </p:nvPr>
        </p:nvSpPr>
        <p:spPr>
          <a:xfrm>
            <a:off x="107504" y="1700808"/>
            <a:ext cx="8712968" cy="5040560"/>
          </a:xfrm>
        </p:spPr>
        <p:txBody>
          <a:bodyPr>
            <a:noAutofit/>
          </a:bodyPr>
          <a:lstStyle/>
          <a:p>
            <a:pPr algn="just">
              <a:buNone/>
            </a:pPr>
            <a:r>
              <a:rPr lang="es-CL" sz="2800" b="1" dirty="0" smtClean="0">
                <a:latin typeface="Aparajita" pitchFamily="34" charset="0"/>
                <a:cs typeface="Aparajita" pitchFamily="34" charset="0"/>
              </a:rPr>
              <a:t>El numero de cargas que se requieren en la segunda hora es:</a:t>
            </a:r>
          </a:p>
          <a:p>
            <a:pPr algn="just">
              <a:buNone/>
            </a:pPr>
            <a:r>
              <a:rPr lang="es-CL" sz="2800" b="1" dirty="0" smtClean="0">
                <a:latin typeface="Aparajita" pitchFamily="34" charset="0"/>
                <a:cs typeface="Aparajita" pitchFamily="34" charset="0"/>
              </a:rPr>
              <a:t>N° de cargas = </a:t>
            </a:r>
            <a:r>
              <a:rPr lang="es-CL" sz="2800" b="1" dirty="0" err="1" smtClean="0">
                <a:latin typeface="Aparajita" pitchFamily="34" charset="0"/>
                <a:cs typeface="Aparajita" pitchFamily="34" charset="0"/>
              </a:rPr>
              <a:t>Rend</a:t>
            </a:r>
            <a:r>
              <a:rPr lang="es-CL" sz="2800" b="1" dirty="0" smtClean="0">
                <a:latin typeface="Aparajita" pitchFamily="34" charset="0"/>
                <a:cs typeface="Aparajita" pitchFamily="34" charset="0"/>
              </a:rPr>
              <a:t>. Horario Pala / </a:t>
            </a:r>
            <a:r>
              <a:rPr lang="es-CL" sz="2800" b="1" dirty="0" err="1" smtClean="0">
                <a:latin typeface="Aparajita" pitchFamily="34" charset="0"/>
                <a:cs typeface="Aparajita" pitchFamily="34" charset="0"/>
              </a:rPr>
              <a:t>Fc</a:t>
            </a:r>
            <a:r>
              <a:rPr lang="es-CL" sz="2800" b="1" dirty="0" smtClean="0">
                <a:latin typeface="Aparajita" pitchFamily="34" charset="0"/>
                <a:cs typeface="Aparajita" pitchFamily="34" charset="0"/>
              </a:rPr>
              <a:t> camión</a:t>
            </a:r>
          </a:p>
          <a:p>
            <a:pPr algn="just">
              <a:buNone/>
            </a:pPr>
            <a:r>
              <a:rPr lang="es-CL" sz="2800" b="1" dirty="0" smtClean="0">
                <a:latin typeface="Aparajita" pitchFamily="34" charset="0"/>
                <a:cs typeface="Aparajita" pitchFamily="34" charset="0"/>
              </a:rPr>
              <a:t>N° de cargas = 5.000 ton / 300 ton = 16,6 cargas/</a:t>
            </a:r>
            <a:r>
              <a:rPr lang="es-CL" sz="2800" b="1" dirty="0" err="1" smtClean="0">
                <a:latin typeface="Aparajita" pitchFamily="34" charset="0"/>
                <a:cs typeface="Aparajita" pitchFamily="34" charset="0"/>
              </a:rPr>
              <a:t>hr</a:t>
            </a:r>
            <a:r>
              <a:rPr lang="es-CL" sz="2800" b="1" dirty="0" smtClean="0">
                <a:latin typeface="Aparajita" pitchFamily="34" charset="0"/>
                <a:cs typeface="Aparajita" pitchFamily="34" charset="0"/>
              </a:rPr>
              <a:t>,   17 cargas</a:t>
            </a:r>
          </a:p>
          <a:p>
            <a:pPr algn="just">
              <a:buNone/>
            </a:pPr>
            <a:r>
              <a:rPr lang="es-CL" sz="2800" b="1" dirty="0" smtClean="0">
                <a:latin typeface="Aparajita" pitchFamily="34" charset="0"/>
                <a:cs typeface="Aparajita" pitchFamily="34" charset="0"/>
              </a:rPr>
              <a:t>     El tiempo de ciclo lo tenemos que llevar a vueltas por hora, tenemos: </a:t>
            </a:r>
          </a:p>
          <a:p>
            <a:pPr algn="just">
              <a:buNone/>
            </a:pPr>
            <a:r>
              <a:rPr lang="es-CL" sz="2800" b="1" dirty="0" err="1" smtClean="0">
                <a:latin typeface="Aparajita" pitchFamily="34" charset="0"/>
                <a:cs typeface="Aparajita" pitchFamily="34" charset="0"/>
              </a:rPr>
              <a:t>Nc</a:t>
            </a:r>
            <a:r>
              <a:rPr lang="es-CL" sz="2800" b="1" dirty="0" smtClean="0">
                <a:latin typeface="Aparajita" pitchFamily="34" charset="0"/>
                <a:cs typeface="Aparajita" pitchFamily="34" charset="0"/>
              </a:rPr>
              <a:t> = 60/</a:t>
            </a:r>
            <a:r>
              <a:rPr lang="es-CL" sz="2800" b="1" dirty="0" err="1" smtClean="0">
                <a:latin typeface="Aparajita" pitchFamily="34" charset="0"/>
                <a:cs typeface="Aparajita" pitchFamily="34" charset="0"/>
              </a:rPr>
              <a:t>tc</a:t>
            </a:r>
            <a:r>
              <a:rPr lang="es-CL" sz="2800" b="1" dirty="0" smtClean="0">
                <a:latin typeface="Aparajita" pitchFamily="34" charset="0"/>
                <a:cs typeface="Aparajita" pitchFamily="34" charset="0"/>
              </a:rPr>
              <a:t> = 60/15 = 4 vueltas / hora</a:t>
            </a:r>
          </a:p>
          <a:p>
            <a:pPr algn="just">
              <a:buNone/>
            </a:pPr>
            <a:r>
              <a:rPr lang="es-CL" sz="2800" b="1" dirty="0" smtClean="0">
                <a:latin typeface="Aparajita" pitchFamily="34" charset="0"/>
                <a:cs typeface="Aparajita" pitchFamily="34" charset="0"/>
              </a:rPr>
              <a:t>Por lo tanto el N° de camiones = N° cargas / N° vueltas</a:t>
            </a:r>
          </a:p>
          <a:p>
            <a:pPr algn="just">
              <a:buNone/>
            </a:pPr>
            <a:r>
              <a:rPr lang="es-CL" sz="2800" b="1" dirty="0" smtClean="0">
                <a:latin typeface="Aparajita" pitchFamily="34" charset="0"/>
                <a:cs typeface="Aparajita" pitchFamily="34" charset="0"/>
              </a:rPr>
              <a:t>N° de camiones para la primera hora = 17/4 = 4,3  camiones (es decir, requiero 5 camiones).</a:t>
            </a:r>
          </a:p>
        </p:txBody>
      </p:sp>
    </p:spTree>
    <p:extLst>
      <p:ext uri="{BB962C8B-B14F-4D97-AF65-F5344CB8AC3E}">
        <p14:creationId xmlns:p14="http://schemas.microsoft.com/office/powerpoint/2010/main" val="40105483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269776"/>
            <a:ext cx="7772400" cy="1143000"/>
          </a:xfrm>
        </p:spPr>
        <p:txBody>
          <a:bodyPr>
            <a:normAutofit/>
          </a:bodyPr>
          <a:lstStyle/>
          <a:p>
            <a:r>
              <a:rPr lang="es-CL" dirty="0" smtClean="0"/>
              <a:t>EJERCICIOS </a:t>
            </a:r>
            <a:endParaRPr lang="es-CL" dirty="0"/>
          </a:p>
        </p:txBody>
      </p:sp>
      <p:sp>
        <p:nvSpPr>
          <p:cNvPr id="3" name="2 Marcador de contenido"/>
          <p:cNvSpPr>
            <a:spLocks noGrp="1"/>
          </p:cNvSpPr>
          <p:nvPr>
            <p:ph sz="quarter" idx="1"/>
          </p:nvPr>
        </p:nvSpPr>
        <p:spPr>
          <a:xfrm>
            <a:off x="107504" y="1700808"/>
            <a:ext cx="8712968" cy="5040560"/>
          </a:xfrm>
        </p:spPr>
        <p:txBody>
          <a:bodyPr>
            <a:noAutofit/>
          </a:bodyPr>
          <a:lstStyle/>
          <a:p>
            <a:pPr algn="just">
              <a:buNone/>
            </a:pPr>
            <a:r>
              <a:rPr lang="es-CL" sz="2800" b="1" dirty="0" smtClean="0">
                <a:latin typeface="Aparajita" pitchFamily="34" charset="0"/>
                <a:cs typeface="Aparajita" pitchFamily="34" charset="0"/>
              </a:rPr>
              <a:t>Tercera hora:</a:t>
            </a:r>
          </a:p>
          <a:p>
            <a:pPr algn="just">
              <a:buNone/>
            </a:pPr>
            <a:r>
              <a:rPr lang="es-CL" sz="2800" b="1" dirty="0" smtClean="0">
                <a:latin typeface="Aparajita" pitchFamily="34" charset="0"/>
                <a:cs typeface="Aparajita" pitchFamily="34" charset="0"/>
              </a:rPr>
              <a:t>N° de cargas = 6.500 ton / 300 ton = 21,6 cargas/</a:t>
            </a:r>
            <a:r>
              <a:rPr lang="es-CL" sz="2800" b="1" dirty="0" err="1" smtClean="0">
                <a:latin typeface="Aparajita" pitchFamily="34" charset="0"/>
                <a:cs typeface="Aparajita" pitchFamily="34" charset="0"/>
              </a:rPr>
              <a:t>hr</a:t>
            </a:r>
            <a:r>
              <a:rPr lang="es-CL" sz="2800" b="1" dirty="0" smtClean="0">
                <a:latin typeface="Aparajita" pitchFamily="34" charset="0"/>
                <a:cs typeface="Aparajita" pitchFamily="34" charset="0"/>
              </a:rPr>
              <a:t>,   22 cargas</a:t>
            </a:r>
          </a:p>
          <a:p>
            <a:pPr algn="just">
              <a:buNone/>
            </a:pPr>
            <a:r>
              <a:rPr lang="es-CL" sz="2800" b="1" dirty="0" err="1" smtClean="0">
                <a:latin typeface="Aparajita" pitchFamily="34" charset="0"/>
                <a:cs typeface="Aparajita" pitchFamily="34" charset="0"/>
              </a:rPr>
              <a:t>Nc</a:t>
            </a:r>
            <a:r>
              <a:rPr lang="es-CL" sz="2800" b="1" dirty="0" smtClean="0">
                <a:latin typeface="Aparajita" pitchFamily="34" charset="0"/>
                <a:cs typeface="Aparajita" pitchFamily="34" charset="0"/>
              </a:rPr>
              <a:t> = 60/</a:t>
            </a:r>
            <a:r>
              <a:rPr lang="es-CL" sz="2800" b="1" dirty="0" err="1" smtClean="0">
                <a:latin typeface="Aparajita" pitchFamily="34" charset="0"/>
                <a:cs typeface="Aparajita" pitchFamily="34" charset="0"/>
              </a:rPr>
              <a:t>tc</a:t>
            </a:r>
            <a:r>
              <a:rPr lang="es-CL" sz="2800" b="1" dirty="0" smtClean="0">
                <a:latin typeface="Aparajita" pitchFamily="34" charset="0"/>
                <a:cs typeface="Aparajita" pitchFamily="34" charset="0"/>
              </a:rPr>
              <a:t> = 60/15 = 4 vueltas / hora</a:t>
            </a:r>
          </a:p>
          <a:p>
            <a:pPr algn="just">
              <a:buNone/>
            </a:pPr>
            <a:r>
              <a:rPr lang="es-CL" sz="2800" b="1" dirty="0" smtClean="0">
                <a:latin typeface="Aparajita" pitchFamily="34" charset="0"/>
                <a:cs typeface="Aparajita" pitchFamily="34" charset="0"/>
              </a:rPr>
              <a:t>N° de camiones para la primera hora = 22/4 = 5,5  camiones (es decir, requiero 6 camiones).</a:t>
            </a:r>
          </a:p>
        </p:txBody>
      </p:sp>
    </p:spTree>
    <p:extLst>
      <p:ext uri="{BB962C8B-B14F-4D97-AF65-F5344CB8AC3E}">
        <p14:creationId xmlns:p14="http://schemas.microsoft.com/office/powerpoint/2010/main" val="9979138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341784"/>
            <a:ext cx="7772400" cy="1143000"/>
          </a:xfrm>
        </p:spPr>
        <p:txBody>
          <a:bodyPr>
            <a:normAutofit/>
          </a:bodyPr>
          <a:lstStyle/>
          <a:p>
            <a:r>
              <a:rPr lang="es-CL" dirty="0" smtClean="0"/>
              <a:t>EJERCICIOS </a:t>
            </a:r>
            <a:endParaRPr lang="es-CL" dirty="0"/>
          </a:p>
        </p:txBody>
      </p:sp>
      <p:sp>
        <p:nvSpPr>
          <p:cNvPr id="3" name="2 Marcador de contenido"/>
          <p:cNvSpPr>
            <a:spLocks noGrp="1"/>
          </p:cNvSpPr>
          <p:nvPr>
            <p:ph sz="quarter" idx="1"/>
          </p:nvPr>
        </p:nvSpPr>
        <p:spPr>
          <a:xfrm>
            <a:off x="107504" y="1700808"/>
            <a:ext cx="8712968" cy="5040560"/>
          </a:xfrm>
        </p:spPr>
        <p:txBody>
          <a:bodyPr>
            <a:noAutofit/>
          </a:bodyPr>
          <a:lstStyle/>
          <a:p>
            <a:pPr algn="just">
              <a:buNone/>
            </a:pPr>
            <a:r>
              <a:rPr lang="es-CL" sz="2800" b="1" u="sng" dirty="0" smtClean="0">
                <a:latin typeface="Aparajita" pitchFamily="34" charset="0"/>
                <a:cs typeface="Aparajita" pitchFamily="34" charset="0"/>
              </a:rPr>
              <a:t>Ejercicio 6</a:t>
            </a:r>
          </a:p>
          <a:p>
            <a:pPr algn="just">
              <a:buNone/>
            </a:pPr>
            <a:r>
              <a:rPr lang="es-CL" sz="2800" dirty="0" smtClean="0">
                <a:latin typeface="Aparajita" pitchFamily="34" charset="0"/>
                <a:cs typeface="Aparajita" pitchFamily="34" charset="0"/>
              </a:rPr>
              <a:t>    Calcular la proyección de la producción mensual, sabiendo que tenemos la información de la flota de transporte de los primeros 14 días del mes. El programa mensual es de 7.500 </a:t>
            </a:r>
            <a:r>
              <a:rPr lang="es-CL" sz="2800" dirty="0" err="1" smtClean="0">
                <a:latin typeface="Aparajita" pitchFamily="34" charset="0"/>
                <a:cs typeface="Aparajita" pitchFamily="34" charset="0"/>
              </a:rPr>
              <a:t>Kton</a:t>
            </a:r>
            <a:r>
              <a:rPr lang="es-CL" sz="2800" dirty="0" smtClean="0">
                <a:latin typeface="Aparajita" pitchFamily="34" charset="0"/>
                <a:cs typeface="Aparajita" pitchFamily="34" charset="0"/>
              </a:rPr>
              <a:t>. Comente. </a:t>
            </a:r>
          </a:p>
          <a:p>
            <a:pPr algn="just">
              <a:buNone/>
            </a:pPr>
            <a:r>
              <a:rPr lang="es-CL" sz="2800" dirty="0" smtClean="0">
                <a:latin typeface="Aparajita" pitchFamily="34" charset="0"/>
                <a:cs typeface="Aparajita" pitchFamily="34" charset="0"/>
              </a:rPr>
              <a:t>   Disp. real = 87,4%</a:t>
            </a:r>
          </a:p>
          <a:p>
            <a:pPr algn="just">
              <a:buNone/>
            </a:pPr>
            <a:r>
              <a:rPr lang="es-CL" sz="2800" dirty="0">
                <a:latin typeface="Aparajita" pitchFamily="34" charset="0"/>
                <a:cs typeface="Aparajita" pitchFamily="34" charset="0"/>
              </a:rPr>
              <a:t> </a:t>
            </a:r>
            <a:r>
              <a:rPr lang="es-CL" sz="2800" dirty="0" smtClean="0">
                <a:latin typeface="Aparajita" pitchFamily="34" charset="0"/>
                <a:cs typeface="Aparajita" pitchFamily="34" charset="0"/>
              </a:rPr>
              <a:t>  </a:t>
            </a:r>
            <a:r>
              <a:rPr lang="es-CL" sz="2800" dirty="0" err="1" smtClean="0">
                <a:latin typeface="Aparajita" pitchFamily="34" charset="0"/>
                <a:cs typeface="Aparajita" pitchFamily="34" charset="0"/>
              </a:rPr>
              <a:t>Ut.Efec</a:t>
            </a:r>
            <a:r>
              <a:rPr lang="es-CL" sz="2800" dirty="0" smtClean="0">
                <a:latin typeface="Aparajita" pitchFamily="34" charset="0"/>
                <a:cs typeface="Aparajita" pitchFamily="34" charset="0"/>
              </a:rPr>
              <a:t>. Real = 57,8%</a:t>
            </a:r>
          </a:p>
          <a:p>
            <a:pPr algn="just">
              <a:buNone/>
            </a:pPr>
            <a:r>
              <a:rPr lang="es-CL" sz="2800" dirty="0" smtClean="0">
                <a:latin typeface="Aparajita" pitchFamily="34" charset="0"/>
                <a:cs typeface="Aparajita" pitchFamily="34" charset="0"/>
              </a:rPr>
              <a:t>   </a:t>
            </a:r>
            <a:r>
              <a:rPr lang="es-CL" sz="2800" dirty="0" err="1" smtClean="0">
                <a:latin typeface="Aparajita" pitchFamily="34" charset="0"/>
                <a:cs typeface="Aparajita" pitchFamily="34" charset="0"/>
              </a:rPr>
              <a:t>Rend.Efec</a:t>
            </a:r>
            <a:r>
              <a:rPr lang="es-CL" sz="2800" dirty="0" smtClean="0">
                <a:latin typeface="Aparajita" pitchFamily="34" charset="0"/>
                <a:cs typeface="Aparajita" pitchFamily="34" charset="0"/>
              </a:rPr>
              <a:t>. Real = 498,8 ton/</a:t>
            </a:r>
            <a:r>
              <a:rPr lang="es-CL" sz="2800" dirty="0" err="1" smtClean="0">
                <a:latin typeface="Aparajita" pitchFamily="34" charset="0"/>
                <a:cs typeface="Aparajita" pitchFamily="34" charset="0"/>
              </a:rPr>
              <a:t>hr.efec</a:t>
            </a:r>
            <a:r>
              <a:rPr lang="es-CL" sz="2800" dirty="0" smtClean="0">
                <a:latin typeface="Aparajita" pitchFamily="34" charset="0"/>
                <a:cs typeface="Aparajita" pitchFamily="34" charset="0"/>
              </a:rPr>
              <a:t>.</a:t>
            </a:r>
          </a:p>
          <a:p>
            <a:pPr algn="just">
              <a:buNone/>
            </a:pPr>
            <a:r>
              <a:rPr lang="es-CL" sz="2800" dirty="0" smtClean="0">
                <a:latin typeface="Aparajita" pitchFamily="34" charset="0"/>
                <a:cs typeface="Aparajita" pitchFamily="34" charset="0"/>
              </a:rPr>
              <a:t>   Numero de camiones = 33</a:t>
            </a:r>
            <a:r>
              <a:rPr lang="es-CL" sz="2800" dirty="0">
                <a:latin typeface="Aparajita" pitchFamily="34" charset="0"/>
                <a:cs typeface="Aparajita" pitchFamily="34" charset="0"/>
              </a:rPr>
              <a:t>	</a:t>
            </a:r>
            <a:endParaRPr lang="es-CL" sz="2800" dirty="0" smtClean="0">
              <a:latin typeface="Aparajita" pitchFamily="34" charset="0"/>
              <a:cs typeface="Aparajita" pitchFamily="34" charset="0"/>
            </a:endParaRPr>
          </a:p>
          <a:p>
            <a:pPr algn="just">
              <a:buNone/>
            </a:pPr>
            <a:r>
              <a:rPr lang="es-CL" sz="2800" dirty="0">
                <a:latin typeface="Aparajita" pitchFamily="34" charset="0"/>
                <a:cs typeface="Aparajita" pitchFamily="34" charset="0"/>
              </a:rPr>
              <a:t> </a:t>
            </a:r>
            <a:r>
              <a:rPr lang="es-CL" sz="2800" dirty="0" smtClean="0">
                <a:latin typeface="Aparajita" pitchFamily="34" charset="0"/>
                <a:cs typeface="Aparajita" pitchFamily="34" charset="0"/>
              </a:rPr>
              <a:t>  Producción (hasta el día 14) = 2.894 </a:t>
            </a:r>
            <a:r>
              <a:rPr lang="es-CL" sz="2800" dirty="0" err="1" smtClean="0">
                <a:latin typeface="Aparajita" pitchFamily="34" charset="0"/>
                <a:cs typeface="Aparajita" pitchFamily="34" charset="0"/>
              </a:rPr>
              <a:t>Kton</a:t>
            </a:r>
            <a:r>
              <a:rPr lang="es-CL" sz="2800" dirty="0" smtClean="0">
                <a:latin typeface="Aparajita" pitchFamily="34" charset="0"/>
                <a:cs typeface="Aparajita" pitchFamily="34" charset="0"/>
              </a:rPr>
              <a:t> </a:t>
            </a:r>
          </a:p>
        </p:txBody>
      </p:sp>
    </p:spTree>
    <p:extLst>
      <p:ext uri="{BB962C8B-B14F-4D97-AF65-F5344CB8AC3E}">
        <p14:creationId xmlns:p14="http://schemas.microsoft.com/office/powerpoint/2010/main" val="6347832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341784"/>
            <a:ext cx="7772400" cy="1143000"/>
          </a:xfrm>
        </p:spPr>
        <p:txBody>
          <a:bodyPr>
            <a:normAutofit/>
          </a:bodyPr>
          <a:lstStyle/>
          <a:p>
            <a:r>
              <a:rPr lang="es-CL" dirty="0" smtClean="0"/>
              <a:t>EJERCICIOS </a:t>
            </a:r>
            <a:endParaRPr lang="es-CL" dirty="0"/>
          </a:p>
        </p:txBody>
      </p:sp>
      <p:sp>
        <p:nvSpPr>
          <p:cNvPr id="3" name="2 Marcador de contenido"/>
          <p:cNvSpPr>
            <a:spLocks noGrp="1"/>
          </p:cNvSpPr>
          <p:nvPr>
            <p:ph sz="quarter" idx="1"/>
          </p:nvPr>
        </p:nvSpPr>
        <p:spPr>
          <a:xfrm>
            <a:off x="107504" y="1700808"/>
            <a:ext cx="8712968" cy="5040560"/>
          </a:xfrm>
        </p:spPr>
        <p:txBody>
          <a:bodyPr>
            <a:noAutofit/>
          </a:bodyPr>
          <a:lstStyle/>
          <a:p>
            <a:pPr algn="just">
              <a:buNone/>
            </a:pPr>
            <a:r>
              <a:rPr lang="es-CL" sz="2800" b="1" dirty="0" smtClean="0">
                <a:latin typeface="Aparajita" pitchFamily="34" charset="0"/>
                <a:cs typeface="Aparajita" pitchFamily="34" charset="0"/>
              </a:rPr>
              <a:t>Desarrollo</a:t>
            </a:r>
          </a:p>
          <a:p>
            <a:pPr algn="just">
              <a:buNone/>
            </a:pPr>
            <a:r>
              <a:rPr lang="es-CL" sz="2800" b="1" dirty="0" smtClean="0">
                <a:latin typeface="Aparajita" pitchFamily="34" charset="0"/>
                <a:cs typeface="Aparajita" pitchFamily="34" charset="0"/>
              </a:rPr>
              <a:t>Planteamiento del problema</a:t>
            </a:r>
          </a:p>
          <a:p>
            <a:pPr algn="just">
              <a:buNone/>
            </a:pPr>
            <a:r>
              <a:rPr lang="es-CL" sz="2800" dirty="0" smtClean="0">
                <a:latin typeface="Aparajita" pitchFamily="34" charset="0"/>
                <a:cs typeface="Aparajita" pitchFamily="34" charset="0"/>
              </a:rPr>
              <a:t>    </a:t>
            </a:r>
            <a:r>
              <a:rPr lang="es-CL" sz="2400" dirty="0" smtClean="0">
                <a:latin typeface="Aparajita" pitchFamily="34" charset="0"/>
                <a:cs typeface="Aparajita" pitchFamily="34" charset="0"/>
              </a:rPr>
              <a:t>Para calcular la proyección de la producción, usamos la siguiente formula.</a:t>
            </a:r>
          </a:p>
          <a:p>
            <a:pPr algn="just">
              <a:buNone/>
            </a:pPr>
            <a:r>
              <a:rPr lang="es-CL" sz="2400" dirty="0" smtClean="0">
                <a:latin typeface="Aparajita" pitchFamily="34" charset="0"/>
                <a:cs typeface="Aparajita" pitchFamily="34" charset="0"/>
              </a:rPr>
              <a:t>	</a:t>
            </a:r>
            <a:r>
              <a:rPr lang="es-CL" sz="2400" b="1" dirty="0" err="1" smtClean="0">
                <a:latin typeface="Aparajita" pitchFamily="34" charset="0"/>
                <a:cs typeface="Aparajita" pitchFamily="34" charset="0"/>
              </a:rPr>
              <a:t>Prod</a:t>
            </a:r>
            <a:r>
              <a:rPr lang="es-CL" sz="2400" b="1" dirty="0" smtClean="0">
                <a:latin typeface="Aparajita" pitchFamily="34" charset="0"/>
                <a:cs typeface="Aparajita" pitchFamily="34" charset="0"/>
              </a:rPr>
              <a:t>.</a:t>
            </a:r>
            <a:r>
              <a:rPr lang="es-CL" sz="2400" dirty="0" smtClean="0">
                <a:latin typeface="Aparajita" pitchFamily="34" charset="0"/>
                <a:cs typeface="Aparajita" pitchFamily="34" charset="0"/>
              </a:rPr>
              <a:t> = Disp.% x </a:t>
            </a:r>
            <a:r>
              <a:rPr lang="es-CL" sz="2400" dirty="0" err="1" smtClean="0">
                <a:latin typeface="Aparajita" pitchFamily="34" charset="0"/>
                <a:cs typeface="Aparajita" pitchFamily="34" charset="0"/>
              </a:rPr>
              <a:t>Ut.Efec</a:t>
            </a:r>
            <a:r>
              <a:rPr lang="es-CL" sz="2400" dirty="0" smtClean="0">
                <a:latin typeface="Aparajita" pitchFamily="34" charset="0"/>
                <a:cs typeface="Aparajita" pitchFamily="34" charset="0"/>
              </a:rPr>
              <a:t>.% x </a:t>
            </a:r>
            <a:r>
              <a:rPr lang="es-CL" sz="2400" dirty="0" err="1" smtClean="0">
                <a:latin typeface="Aparajita" pitchFamily="34" charset="0"/>
                <a:cs typeface="Aparajita" pitchFamily="34" charset="0"/>
              </a:rPr>
              <a:t>Rend.Efec</a:t>
            </a:r>
            <a:r>
              <a:rPr lang="es-CL" sz="2400" dirty="0" smtClean="0">
                <a:latin typeface="Aparajita" pitchFamily="34" charset="0"/>
                <a:cs typeface="Aparajita" pitchFamily="34" charset="0"/>
              </a:rPr>
              <a:t>. (ton/</a:t>
            </a:r>
            <a:r>
              <a:rPr lang="es-CL" sz="2400" dirty="0" err="1" smtClean="0">
                <a:latin typeface="Aparajita" pitchFamily="34" charset="0"/>
                <a:cs typeface="Aparajita" pitchFamily="34" charset="0"/>
              </a:rPr>
              <a:t>hrefec</a:t>
            </a:r>
            <a:r>
              <a:rPr lang="es-CL" sz="2400" dirty="0" smtClean="0">
                <a:latin typeface="Aparajita" pitchFamily="34" charset="0"/>
                <a:cs typeface="Aparajita" pitchFamily="34" charset="0"/>
              </a:rPr>
              <a:t>) x 24 </a:t>
            </a:r>
            <a:r>
              <a:rPr lang="es-CL" sz="2400" dirty="0" err="1" smtClean="0">
                <a:latin typeface="Aparajita" pitchFamily="34" charset="0"/>
                <a:cs typeface="Aparajita" pitchFamily="34" charset="0"/>
              </a:rPr>
              <a:t>hr</a:t>
            </a:r>
            <a:r>
              <a:rPr lang="es-CL" sz="2400" dirty="0" smtClean="0">
                <a:latin typeface="Aparajita" pitchFamily="34" charset="0"/>
                <a:cs typeface="Aparajita" pitchFamily="34" charset="0"/>
              </a:rPr>
              <a:t> x 33 x N° días faltantes del mes (ton.)</a:t>
            </a:r>
          </a:p>
          <a:p>
            <a:pPr algn="just">
              <a:buNone/>
            </a:pPr>
            <a:r>
              <a:rPr lang="es-CL" sz="2800" dirty="0" smtClean="0">
                <a:latin typeface="Aparajita" pitchFamily="34" charset="0"/>
                <a:cs typeface="Aparajita" pitchFamily="34" charset="0"/>
              </a:rPr>
              <a:t>   	</a:t>
            </a:r>
            <a:r>
              <a:rPr lang="es-CL" sz="2400" b="1" dirty="0" err="1" smtClean="0">
                <a:latin typeface="Aparajita" pitchFamily="34" charset="0"/>
                <a:cs typeface="Aparajita" pitchFamily="34" charset="0"/>
              </a:rPr>
              <a:t>Prod</a:t>
            </a:r>
            <a:r>
              <a:rPr lang="es-CL" sz="2400" b="1" dirty="0" smtClean="0">
                <a:latin typeface="Aparajita" pitchFamily="34" charset="0"/>
                <a:cs typeface="Aparajita" pitchFamily="34" charset="0"/>
              </a:rPr>
              <a:t>.</a:t>
            </a:r>
            <a:r>
              <a:rPr lang="es-CL" sz="2400" dirty="0" smtClean="0">
                <a:latin typeface="Aparajita" pitchFamily="34" charset="0"/>
                <a:cs typeface="Aparajita" pitchFamily="34" charset="0"/>
              </a:rPr>
              <a:t> = 0,874 x 0,578 x 498,8 ton/</a:t>
            </a:r>
            <a:r>
              <a:rPr lang="es-CL" sz="2400" dirty="0" err="1" smtClean="0">
                <a:latin typeface="Aparajita" pitchFamily="34" charset="0"/>
                <a:cs typeface="Aparajita" pitchFamily="34" charset="0"/>
              </a:rPr>
              <a:t>hrefec</a:t>
            </a:r>
            <a:r>
              <a:rPr lang="es-CL" sz="2400" dirty="0" smtClean="0">
                <a:latin typeface="Aparajita" pitchFamily="34" charset="0"/>
                <a:cs typeface="Aparajita" pitchFamily="34" charset="0"/>
              </a:rPr>
              <a:t> x 24 </a:t>
            </a:r>
            <a:r>
              <a:rPr lang="es-CL" sz="2400" dirty="0" err="1" smtClean="0">
                <a:latin typeface="Aparajita" pitchFamily="34" charset="0"/>
                <a:cs typeface="Aparajita" pitchFamily="34" charset="0"/>
              </a:rPr>
              <a:t>hr</a:t>
            </a:r>
            <a:r>
              <a:rPr lang="es-CL" sz="2400" dirty="0" smtClean="0">
                <a:latin typeface="Aparajita" pitchFamily="34" charset="0"/>
                <a:cs typeface="Aparajita" pitchFamily="34" charset="0"/>
              </a:rPr>
              <a:t> x 33 x 16 </a:t>
            </a:r>
          </a:p>
          <a:p>
            <a:pPr algn="just">
              <a:buNone/>
            </a:pPr>
            <a:r>
              <a:rPr lang="es-CL" sz="2400" dirty="0">
                <a:latin typeface="Aparajita" pitchFamily="34" charset="0"/>
                <a:cs typeface="Aparajita" pitchFamily="34" charset="0"/>
              </a:rPr>
              <a:t>	</a:t>
            </a:r>
            <a:r>
              <a:rPr lang="es-CL" sz="2400" dirty="0" err="1" smtClean="0">
                <a:latin typeface="Aparajita" pitchFamily="34" charset="0"/>
                <a:cs typeface="Aparajita" pitchFamily="34" charset="0"/>
              </a:rPr>
              <a:t>Prod</a:t>
            </a:r>
            <a:r>
              <a:rPr lang="es-CL" sz="2400" dirty="0" smtClean="0">
                <a:latin typeface="Aparajita" pitchFamily="34" charset="0"/>
                <a:cs typeface="Aparajita" pitchFamily="34" charset="0"/>
              </a:rPr>
              <a:t>. = 4.309.011 ton  </a:t>
            </a:r>
          </a:p>
          <a:p>
            <a:pPr algn="just">
              <a:buNone/>
            </a:pPr>
            <a:r>
              <a:rPr lang="es-CL" sz="2400" b="1" dirty="0" smtClean="0">
                <a:latin typeface="Aparajita" pitchFamily="34" charset="0"/>
                <a:cs typeface="Aparajita" pitchFamily="34" charset="0"/>
              </a:rPr>
              <a:t>Por lo tanto</a:t>
            </a:r>
          </a:p>
          <a:p>
            <a:pPr algn="just">
              <a:buNone/>
            </a:pPr>
            <a:r>
              <a:rPr lang="es-CL" sz="2400" dirty="0" smtClean="0">
                <a:latin typeface="Aparajita" pitchFamily="34" charset="0"/>
                <a:cs typeface="Aparajita" pitchFamily="34" charset="0"/>
              </a:rPr>
              <a:t>La proyección para el mes será.</a:t>
            </a:r>
          </a:p>
          <a:p>
            <a:pPr algn="just">
              <a:buNone/>
            </a:pPr>
            <a:r>
              <a:rPr lang="es-CL" sz="2400" dirty="0" smtClean="0">
                <a:latin typeface="Aparajita" pitchFamily="34" charset="0"/>
                <a:cs typeface="Aparajita" pitchFamily="34" charset="0"/>
              </a:rPr>
              <a:t>Proyección = 2.894 </a:t>
            </a:r>
            <a:r>
              <a:rPr lang="es-CL" sz="2400" dirty="0" err="1" smtClean="0">
                <a:latin typeface="Aparajita" pitchFamily="34" charset="0"/>
                <a:cs typeface="Aparajita" pitchFamily="34" charset="0"/>
              </a:rPr>
              <a:t>Kton</a:t>
            </a:r>
            <a:r>
              <a:rPr lang="es-CL" sz="2400" dirty="0" smtClean="0">
                <a:latin typeface="Aparajita" pitchFamily="34" charset="0"/>
                <a:cs typeface="Aparajita" pitchFamily="34" charset="0"/>
              </a:rPr>
              <a:t> + 4.309 </a:t>
            </a:r>
            <a:r>
              <a:rPr lang="es-CL" sz="2400" dirty="0" err="1" smtClean="0">
                <a:latin typeface="Aparajita" pitchFamily="34" charset="0"/>
                <a:cs typeface="Aparajita" pitchFamily="34" charset="0"/>
              </a:rPr>
              <a:t>Kton</a:t>
            </a:r>
            <a:r>
              <a:rPr lang="es-CL" sz="2400" dirty="0" smtClean="0">
                <a:latin typeface="Aparajita" pitchFamily="34" charset="0"/>
                <a:cs typeface="Aparajita" pitchFamily="34" charset="0"/>
              </a:rPr>
              <a:t> = 7.203 </a:t>
            </a:r>
            <a:r>
              <a:rPr lang="es-CL" sz="2400" dirty="0" err="1" smtClean="0">
                <a:latin typeface="Aparajita" pitchFamily="34" charset="0"/>
                <a:cs typeface="Aparajita" pitchFamily="34" charset="0"/>
              </a:rPr>
              <a:t>Kton</a:t>
            </a:r>
            <a:r>
              <a:rPr lang="es-CL" sz="2400" dirty="0" smtClean="0">
                <a:latin typeface="Aparajita" pitchFamily="34" charset="0"/>
                <a:cs typeface="Aparajita" pitchFamily="34" charset="0"/>
              </a:rPr>
              <a:t>  </a:t>
            </a:r>
          </a:p>
        </p:txBody>
      </p:sp>
    </p:spTree>
    <p:extLst>
      <p:ext uri="{BB962C8B-B14F-4D97-AF65-F5344CB8AC3E}">
        <p14:creationId xmlns:p14="http://schemas.microsoft.com/office/powerpoint/2010/main" val="30294768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341784"/>
            <a:ext cx="7772400" cy="1143000"/>
          </a:xfrm>
        </p:spPr>
        <p:txBody>
          <a:bodyPr>
            <a:normAutofit/>
          </a:bodyPr>
          <a:lstStyle/>
          <a:p>
            <a:r>
              <a:rPr lang="es-CL" dirty="0" smtClean="0"/>
              <a:t>EJERCICIOS </a:t>
            </a:r>
            <a:endParaRPr lang="es-CL" dirty="0"/>
          </a:p>
        </p:txBody>
      </p:sp>
      <p:sp>
        <p:nvSpPr>
          <p:cNvPr id="3" name="2 Marcador de contenido"/>
          <p:cNvSpPr>
            <a:spLocks noGrp="1"/>
          </p:cNvSpPr>
          <p:nvPr>
            <p:ph sz="quarter" idx="1"/>
          </p:nvPr>
        </p:nvSpPr>
        <p:spPr>
          <a:xfrm>
            <a:off x="107504" y="1700808"/>
            <a:ext cx="8712968" cy="5040560"/>
          </a:xfrm>
        </p:spPr>
        <p:txBody>
          <a:bodyPr>
            <a:noAutofit/>
          </a:bodyPr>
          <a:lstStyle/>
          <a:p>
            <a:pPr algn="just">
              <a:buNone/>
            </a:pPr>
            <a:r>
              <a:rPr lang="es-CL" sz="2800" b="1" dirty="0" smtClean="0">
                <a:latin typeface="Aparajita" pitchFamily="34" charset="0"/>
                <a:cs typeface="Aparajita" pitchFamily="34" charset="0"/>
              </a:rPr>
              <a:t>Comente</a:t>
            </a:r>
          </a:p>
          <a:p>
            <a:pPr algn="just">
              <a:buNone/>
            </a:pPr>
            <a:r>
              <a:rPr lang="es-CL" sz="2800" b="1" dirty="0" smtClean="0">
                <a:latin typeface="Aparajita" pitchFamily="34" charset="0"/>
                <a:cs typeface="Aparajita" pitchFamily="34" charset="0"/>
              </a:rPr>
              <a:t>Con la proyección no cumplimos. Que podemos hacer ?</a:t>
            </a:r>
          </a:p>
          <a:p>
            <a:pPr algn="just">
              <a:buNone/>
            </a:pPr>
            <a:endParaRPr lang="es-CL" sz="2800" b="1" dirty="0" smtClean="0">
              <a:latin typeface="Aparajita" pitchFamily="34" charset="0"/>
              <a:cs typeface="Aparajita" pitchFamily="34" charset="0"/>
            </a:endParaRPr>
          </a:p>
        </p:txBody>
      </p:sp>
    </p:spTree>
    <p:extLst>
      <p:ext uri="{BB962C8B-B14F-4D97-AF65-F5344CB8AC3E}">
        <p14:creationId xmlns:p14="http://schemas.microsoft.com/office/powerpoint/2010/main" val="32590146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ChangeArrowheads="1"/>
          </p:cNvSpPr>
          <p:nvPr/>
        </p:nvSpPr>
        <p:spPr bwMode="auto">
          <a:xfrm>
            <a:off x="5791200" y="6629400"/>
            <a:ext cx="3352800" cy="228600"/>
          </a:xfrm>
          <a:prstGeom prst="rect">
            <a:avLst/>
          </a:prstGeom>
          <a:solidFill>
            <a:srgbClr val="FFA210"/>
          </a:solidFill>
          <a:ln w="9525">
            <a:noFill/>
            <a:miter lim="800000"/>
            <a:headEnd/>
            <a:tailEnd/>
          </a:ln>
        </p:spPr>
        <p:txBody>
          <a:bodyPr wrap="none" anchor="ctr"/>
          <a:lstStyle/>
          <a:p>
            <a:pPr eaLnBrk="0" hangingPunct="0"/>
            <a:endParaRPr lang="es-ES" sz="2400">
              <a:latin typeface="Times" pitchFamily="18" charset="0"/>
              <a:ea typeface="MS PGothic" pitchFamily="34" charset="-128"/>
            </a:endParaRPr>
          </a:p>
        </p:txBody>
      </p:sp>
      <p:sp>
        <p:nvSpPr>
          <p:cNvPr id="12" name="11 CuadroTexto"/>
          <p:cNvSpPr txBox="1"/>
          <p:nvPr/>
        </p:nvSpPr>
        <p:spPr>
          <a:xfrm>
            <a:off x="357158" y="591524"/>
            <a:ext cx="8572560" cy="4247317"/>
          </a:xfrm>
          <a:prstGeom prst="rect">
            <a:avLst/>
          </a:prstGeom>
          <a:noFill/>
        </p:spPr>
        <p:txBody>
          <a:bodyPr wrap="square" rtlCol="0">
            <a:spAutoFit/>
          </a:bodyPr>
          <a:lstStyle/>
          <a:p>
            <a:r>
              <a:rPr lang="es-CL" b="1" dirty="0" smtClean="0"/>
              <a:t> </a:t>
            </a:r>
          </a:p>
          <a:p>
            <a:endParaRPr lang="es-CL" dirty="0" smtClean="0"/>
          </a:p>
          <a:p>
            <a:endParaRPr lang="es-CL" dirty="0" smtClean="0"/>
          </a:p>
          <a:p>
            <a:endParaRPr lang="es-CL" dirty="0" smtClean="0"/>
          </a:p>
          <a:p>
            <a:endParaRPr lang="es-CL" dirty="0" smtClean="0"/>
          </a:p>
          <a:p>
            <a:endParaRPr lang="es-CL" dirty="0" smtClean="0"/>
          </a:p>
          <a:p>
            <a:endParaRPr lang="es-CL" dirty="0" smtClean="0"/>
          </a:p>
          <a:p>
            <a:endParaRPr lang="es-CL" dirty="0" smtClean="0"/>
          </a:p>
          <a:p>
            <a:endParaRPr lang="es-CL" dirty="0" smtClean="0"/>
          </a:p>
          <a:p>
            <a:endParaRPr lang="es-CL" dirty="0" smtClean="0"/>
          </a:p>
          <a:p>
            <a:endParaRPr lang="es-CL" dirty="0" smtClean="0"/>
          </a:p>
          <a:p>
            <a:endParaRPr lang="es-CL" dirty="0" smtClean="0"/>
          </a:p>
          <a:p>
            <a:endParaRPr lang="es-CL" dirty="0" smtClean="0"/>
          </a:p>
          <a:p>
            <a:endParaRPr lang="es-CL" dirty="0" smtClean="0"/>
          </a:p>
          <a:p>
            <a:endParaRPr lang="es-CL" dirty="0" smtClean="0"/>
          </a:p>
        </p:txBody>
      </p:sp>
      <p:pic>
        <p:nvPicPr>
          <p:cNvPr id="1026" name="Picture 2"/>
          <p:cNvPicPr>
            <a:picLocks noChangeAspect="1" noChangeArrowheads="1"/>
          </p:cNvPicPr>
          <p:nvPr/>
        </p:nvPicPr>
        <p:blipFill>
          <a:blip r:embed="rId2" cstate="print"/>
          <a:srcRect/>
          <a:stretch>
            <a:fillRect/>
          </a:stretch>
        </p:blipFill>
        <p:spPr bwMode="auto">
          <a:xfrm>
            <a:off x="447675" y="3071810"/>
            <a:ext cx="8248650" cy="2209800"/>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cstate="print"/>
          <a:srcRect/>
          <a:stretch>
            <a:fillRect/>
          </a:stretch>
        </p:blipFill>
        <p:spPr bwMode="auto">
          <a:xfrm>
            <a:off x="857224" y="4457712"/>
            <a:ext cx="5191125" cy="685800"/>
          </a:xfrm>
          <a:prstGeom prst="rect">
            <a:avLst/>
          </a:prstGeom>
          <a:noFill/>
          <a:ln w="9525">
            <a:noFill/>
            <a:miter lim="800000"/>
            <a:headEnd/>
            <a:tailEnd/>
          </a:ln>
          <a:effectLst/>
        </p:spPr>
      </p:pic>
      <p:pic>
        <p:nvPicPr>
          <p:cNvPr id="1028" name="Picture 4"/>
          <p:cNvPicPr>
            <a:picLocks noChangeAspect="1" noChangeArrowheads="1"/>
          </p:cNvPicPr>
          <p:nvPr/>
        </p:nvPicPr>
        <p:blipFill>
          <a:blip r:embed="rId4" cstate="print"/>
          <a:srcRect/>
          <a:stretch>
            <a:fillRect/>
          </a:stretch>
        </p:blipFill>
        <p:spPr bwMode="auto">
          <a:xfrm>
            <a:off x="5715008" y="4090996"/>
            <a:ext cx="971550" cy="552450"/>
          </a:xfrm>
          <a:prstGeom prst="rect">
            <a:avLst/>
          </a:prstGeom>
          <a:noFill/>
          <a:ln w="9525">
            <a:noFill/>
            <a:miter lim="800000"/>
            <a:headEnd/>
            <a:tailEnd/>
          </a:ln>
          <a:effectLst/>
        </p:spPr>
      </p:pic>
      <p:pic>
        <p:nvPicPr>
          <p:cNvPr id="1029" name="Picture 5"/>
          <p:cNvPicPr>
            <a:picLocks noChangeAspect="1" noChangeArrowheads="1"/>
          </p:cNvPicPr>
          <p:nvPr/>
        </p:nvPicPr>
        <p:blipFill>
          <a:blip r:embed="rId5" cstate="print"/>
          <a:srcRect/>
          <a:stretch>
            <a:fillRect/>
          </a:stretch>
        </p:blipFill>
        <p:spPr bwMode="auto">
          <a:xfrm>
            <a:off x="-14288" y="2400297"/>
            <a:ext cx="9172576" cy="600075"/>
          </a:xfrm>
          <a:prstGeom prst="rect">
            <a:avLst/>
          </a:prstGeom>
          <a:noFill/>
          <a:ln w="9525">
            <a:noFill/>
            <a:miter lim="800000"/>
            <a:headEnd/>
            <a:tailEnd/>
          </a:ln>
          <a:effectLst/>
        </p:spPr>
      </p:pic>
      <p:pic>
        <p:nvPicPr>
          <p:cNvPr id="1030" name="Picture 6"/>
          <p:cNvPicPr>
            <a:picLocks noChangeAspect="1" noChangeArrowheads="1"/>
          </p:cNvPicPr>
          <p:nvPr/>
        </p:nvPicPr>
        <p:blipFill>
          <a:blip r:embed="rId6" cstate="print"/>
          <a:srcRect/>
          <a:stretch>
            <a:fillRect/>
          </a:stretch>
        </p:blipFill>
        <p:spPr bwMode="auto">
          <a:xfrm>
            <a:off x="1000100" y="5286388"/>
            <a:ext cx="2200275" cy="361950"/>
          </a:xfrm>
          <a:prstGeom prst="rect">
            <a:avLst/>
          </a:prstGeom>
          <a:noFill/>
          <a:ln w="9525">
            <a:noFill/>
            <a:miter lim="800000"/>
            <a:headEnd/>
            <a:tailEnd/>
          </a:ln>
          <a:effectLst/>
        </p:spPr>
      </p:pic>
      <p:pic>
        <p:nvPicPr>
          <p:cNvPr id="1031" name="Picture 7"/>
          <p:cNvPicPr>
            <a:picLocks noChangeAspect="1" noChangeArrowheads="1"/>
          </p:cNvPicPr>
          <p:nvPr/>
        </p:nvPicPr>
        <p:blipFill>
          <a:blip r:embed="rId7" cstate="print"/>
          <a:srcRect/>
          <a:stretch>
            <a:fillRect/>
          </a:stretch>
        </p:blipFill>
        <p:spPr bwMode="auto">
          <a:xfrm>
            <a:off x="2928926" y="5286388"/>
            <a:ext cx="3714750" cy="361950"/>
          </a:xfrm>
          <a:prstGeom prst="rect">
            <a:avLst/>
          </a:prstGeom>
          <a:noFill/>
          <a:ln w="9525">
            <a:noFill/>
            <a:miter lim="800000"/>
            <a:headEnd/>
            <a:tailEnd/>
          </a:ln>
          <a:effectLst/>
        </p:spPr>
      </p:pic>
      <p:pic>
        <p:nvPicPr>
          <p:cNvPr id="1032" name="Picture 8"/>
          <p:cNvPicPr>
            <a:picLocks noChangeAspect="1" noChangeArrowheads="1"/>
          </p:cNvPicPr>
          <p:nvPr/>
        </p:nvPicPr>
        <p:blipFill>
          <a:blip r:embed="rId8" cstate="print"/>
          <a:srcRect/>
          <a:stretch>
            <a:fillRect/>
          </a:stretch>
        </p:blipFill>
        <p:spPr bwMode="auto">
          <a:xfrm>
            <a:off x="1000100" y="5810270"/>
            <a:ext cx="5476875" cy="476250"/>
          </a:xfrm>
          <a:prstGeom prst="rect">
            <a:avLst/>
          </a:prstGeom>
          <a:noFill/>
          <a:ln w="9525">
            <a:noFill/>
            <a:miter lim="800000"/>
            <a:headEnd/>
            <a:tailEnd/>
          </a:ln>
          <a:effectLst/>
        </p:spPr>
      </p:pic>
      <p:sp>
        <p:nvSpPr>
          <p:cNvPr id="2" name="1 CuadroTexto"/>
          <p:cNvSpPr txBox="1"/>
          <p:nvPr/>
        </p:nvSpPr>
        <p:spPr>
          <a:xfrm>
            <a:off x="447675" y="694437"/>
            <a:ext cx="8248650" cy="646331"/>
          </a:xfrm>
          <a:prstGeom prst="rect">
            <a:avLst/>
          </a:prstGeom>
          <a:noFill/>
        </p:spPr>
        <p:txBody>
          <a:bodyPr wrap="square" rtlCol="0">
            <a:spAutoFit/>
          </a:bodyPr>
          <a:lstStyle/>
          <a:p>
            <a:pPr algn="ctr"/>
            <a:r>
              <a:rPr lang="es-CL" sz="3600" b="1" dirty="0" smtClean="0"/>
              <a:t>DISTRIBUCION DE TIEMPOS</a:t>
            </a:r>
            <a:endParaRPr lang="es-CL" sz="3600" b="1" dirty="0"/>
          </a:p>
        </p:txBody>
      </p:sp>
    </p:spTree>
    <p:extLst>
      <p:ext uri="{BB962C8B-B14F-4D97-AF65-F5344CB8AC3E}">
        <p14:creationId xmlns:p14="http://schemas.microsoft.com/office/powerpoint/2010/main" val="18654146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422176"/>
            <a:ext cx="8153400" cy="990600"/>
          </a:xfrm>
        </p:spPr>
        <p:txBody>
          <a:bodyPr/>
          <a:lstStyle/>
          <a:p>
            <a:pPr algn="ctr"/>
            <a:r>
              <a:rPr lang="es-CL" b="1" dirty="0" smtClean="0"/>
              <a:t>DEFINICIONES</a:t>
            </a:r>
            <a:endParaRPr lang="es-CL" b="1"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250" y="952202"/>
            <a:ext cx="8699500" cy="5645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074311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422176"/>
            <a:ext cx="8153400" cy="990600"/>
          </a:xfrm>
        </p:spPr>
        <p:txBody>
          <a:bodyPr/>
          <a:lstStyle/>
          <a:p>
            <a:pPr algn="ctr"/>
            <a:r>
              <a:rPr lang="es-CL" b="1" dirty="0" smtClean="0"/>
              <a:t>DEFINICIONES</a:t>
            </a:r>
            <a:endParaRPr lang="es-CL" b="1" dirty="0"/>
          </a:p>
        </p:txBody>
      </p:sp>
      <p:sp>
        <p:nvSpPr>
          <p:cNvPr id="4" name="3 CuadroTexto"/>
          <p:cNvSpPr txBox="1"/>
          <p:nvPr/>
        </p:nvSpPr>
        <p:spPr>
          <a:xfrm>
            <a:off x="285720" y="1975767"/>
            <a:ext cx="8643998" cy="4693593"/>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s-CL" sz="1600" b="0" i="0" u="none" strike="noStrike" kern="0" cap="none" spc="0" normalizeH="0" baseline="0" noProof="0" dirty="0" smtClean="0">
                <a:ln>
                  <a:noFill/>
                </a:ln>
                <a:solidFill>
                  <a:sysClr val="windowText" lastClr="000000"/>
                </a:solidFill>
                <a:effectLst/>
                <a:uLnTx/>
                <a:uFillTx/>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es-CL" sz="1800" b="1" i="0" u="none" strike="noStrike" kern="0" cap="none" spc="0" normalizeH="0" baseline="0" noProof="0" dirty="0" smtClean="0">
                <a:ln>
                  <a:noFill/>
                </a:ln>
                <a:solidFill>
                  <a:sysClr val="windowText" lastClr="000000"/>
                </a:solidFill>
                <a:effectLst/>
                <a:uLnTx/>
                <a:uFillTx/>
              </a:rPr>
              <a:t>Reservas:</a:t>
            </a:r>
            <a:r>
              <a:rPr kumimoji="0" lang="es-CL" sz="1800" b="0" i="0" u="none" strike="noStrike" kern="0" cap="none" spc="0" normalizeH="0" baseline="0" noProof="0" dirty="0" smtClean="0">
                <a:ln>
                  <a:noFill/>
                </a:ln>
                <a:solidFill>
                  <a:sysClr val="windowText" lastClr="000000"/>
                </a:solidFill>
                <a:effectLst/>
                <a:uLnTx/>
                <a:uFillTx/>
              </a:rPr>
              <a:t> Corresponde al tiempo en que un equipo se encuentra mecánicamente habilitado para trabajar, pero no esta siendo utilizado en la operación </a:t>
            </a:r>
            <a:r>
              <a:rPr kumimoji="0" lang="es-CL" sz="1800" b="1" i="0" u="none" strike="noStrike" kern="0" cap="none" spc="0" normalizeH="0" baseline="0" noProof="0" dirty="0" smtClean="0">
                <a:ln>
                  <a:noFill/>
                </a:ln>
                <a:solidFill>
                  <a:sysClr val="windowText" lastClr="000000"/>
                </a:solidFill>
                <a:effectLst/>
                <a:uLnTx/>
                <a:uFillTx/>
              </a:rPr>
              <a:t>(Equipo en Reserva, significa, equipo con motor apagado).</a:t>
            </a:r>
          </a:p>
          <a:p>
            <a:pPr marL="0" marR="0" lvl="0" indent="0" defTabSz="914400" eaLnBrk="1" fontAlgn="auto" latinLnBrk="0" hangingPunct="1">
              <a:lnSpc>
                <a:spcPct val="100000"/>
              </a:lnSpc>
              <a:spcBef>
                <a:spcPts val="0"/>
              </a:spcBef>
              <a:spcAft>
                <a:spcPts val="0"/>
              </a:spcAft>
              <a:buClrTx/>
              <a:buSzTx/>
              <a:buFontTx/>
              <a:buNone/>
              <a:tabLst/>
              <a:defRPr/>
            </a:pPr>
            <a:r>
              <a:rPr kumimoji="0" lang="es-CL" sz="1800" b="0" i="0" u="none" strike="noStrike" kern="0" cap="none" spc="0" normalizeH="0" baseline="0" noProof="0" dirty="0" smtClean="0">
                <a:ln>
                  <a:noFill/>
                </a:ln>
                <a:solidFill>
                  <a:sysClr val="windowText" lastClr="000000"/>
                </a:solidFill>
                <a:effectLst/>
                <a:uLnTx/>
                <a:uFillTx/>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es-CL" sz="1800" b="1" i="0" u="none" strike="noStrike" kern="0" cap="none" spc="0" normalizeH="0" baseline="0" noProof="0" dirty="0" smtClean="0">
                <a:ln>
                  <a:noFill/>
                </a:ln>
                <a:solidFill>
                  <a:sysClr val="windowText" lastClr="000000"/>
                </a:solidFill>
                <a:effectLst/>
                <a:uLnTx/>
                <a:uFillTx/>
              </a:rPr>
              <a:t>Tiempo Efectivo:</a:t>
            </a:r>
            <a:r>
              <a:rPr kumimoji="0" lang="es-CL" sz="1800" b="0" i="0" u="none" strike="noStrike" kern="0" cap="none" spc="0" normalizeH="0" baseline="0" noProof="0" dirty="0" smtClean="0">
                <a:ln>
                  <a:noFill/>
                </a:ln>
                <a:solidFill>
                  <a:sysClr val="windowText" lastClr="000000"/>
                </a:solidFill>
                <a:effectLst/>
                <a:uLnTx/>
                <a:uFillTx/>
              </a:rPr>
              <a:t> Corresponde al tiempo en que el equipo se encuentra efectivamente realizando las labores para lo cual fue diseñado.</a:t>
            </a:r>
          </a:p>
          <a:p>
            <a:pPr marL="0" marR="0" lvl="0" indent="0" defTabSz="914400" eaLnBrk="1" fontAlgn="auto" latinLnBrk="0" hangingPunct="1">
              <a:lnSpc>
                <a:spcPct val="100000"/>
              </a:lnSpc>
              <a:spcBef>
                <a:spcPts val="0"/>
              </a:spcBef>
              <a:spcAft>
                <a:spcPts val="0"/>
              </a:spcAft>
              <a:buClrTx/>
              <a:buSzTx/>
              <a:buFontTx/>
              <a:buNone/>
              <a:tabLst/>
              <a:defRPr/>
            </a:pPr>
            <a:endParaRPr kumimoji="0" lang="es-CL" sz="1800" b="0" i="0" u="none" strike="noStrike" kern="0" cap="none" spc="0" normalizeH="0" baseline="0" noProof="0" dirty="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s-CL" sz="1800" b="1" i="0" u="none" strike="noStrike" kern="0" cap="none" spc="0" normalizeH="0" baseline="0" noProof="0" dirty="0">
                <a:ln>
                  <a:noFill/>
                </a:ln>
                <a:solidFill>
                  <a:sysClr val="windowText" lastClr="000000"/>
                </a:solidFill>
                <a:effectLst/>
                <a:uLnTx/>
                <a:uFillTx/>
              </a:rPr>
              <a:t>Perdidas Operacionales:</a:t>
            </a:r>
            <a:r>
              <a:rPr kumimoji="0" lang="es-CL" sz="1800" b="0" i="0" u="none" strike="noStrike" kern="0" cap="none" spc="0" normalizeH="0" baseline="0" noProof="0" dirty="0">
                <a:ln>
                  <a:noFill/>
                </a:ln>
                <a:solidFill>
                  <a:sysClr val="windowText" lastClr="000000"/>
                </a:solidFill>
                <a:effectLst/>
                <a:uLnTx/>
                <a:uFillTx/>
              </a:rPr>
              <a:t> Corresponde a los tiempos de espera que tienen los camiones en los botaderos, para vaciar y en las frentes de carguío, para cargar. Respecto a las palas, es el tiempo de espera por camión.</a:t>
            </a:r>
          </a:p>
          <a:p>
            <a:pPr marL="0" marR="0" lvl="0" indent="0" defTabSz="914400" eaLnBrk="1" fontAlgn="auto" latinLnBrk="0" hangingPunct="1">
              <a:lnSpc>
                <a:spcPct val="100000"/>
              </a:lnSpc>
              <a:spcBef>
                <a:spcPts val="0"/>
              </a:spcBef>
              <a:spcAft>
                <a:spcPts val="0"/>
              </a:spcAft>
              <a:buClrTx/>
              <a:buSzTx/>
              <a:buFontTx/>
              <a:buNone/>
              <a:tabLst/>
              <a:defRPr/>
            </a:pPr>
            <a:endParaRPr kumimoji="0" lang="es-CL" sz="1800" b="0" i="0" u="none" strike="noStrike" kern="0" cap="none" spc="0" normalizeH="0" baseline="0" noProof="0" dirty="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s-CL" sz="1800" b="1" i="0" u="none" strike="noStrike" kern="0" cap="none" spc="0" normalizeH="0" baseline="0" noProof="0" dirty="0">
                <a:ln>
                  <a:noFill/>
                </a:ln>
                <a:solidFill>
                  <a:sysClr val="windowText" lastClr="000000"/>
                </a:solidFill>
                <a:effectLst/>
                <a:uLnTx/>
                <a:uFillTx/>
              </a:rPr>
              <a:t>Demoras:</a:t>
            </a:r>
            <a:r>
              <a:rPr kumimoji="0" lang="es-CL" sz="1800" b="0" i="0" u="none" strike="noStrike" kern="0" cap="none" spc="0" normalizeH="0" baseline="0" noProof="0" dirty="0">
                <a:ln>
                  <a:noFill/>
                </a:ln>
                <a:solidFill>
                  <a:sysClr val="windowText" lastClr="000000"/>
                </a:solidFill>
                <a:effectLst/>
                <a:uLnTx/>
                <a:uFillTx/>
              </a:rPr>
              <a:t> Corresponde a todas las interrupciones acontecidas en el proceso productivo. Se dividen en demoras programadas y demoras no programadas.   </a:t>
            </a:r>
          </a:p>
          <a:p>
            <a:pPr marL="0" marR="0" lvl="0" indent="0" defTabSz="914400" eaLnBrk="1" fontAlgn="auto" latinLnBrk="0" hangingPunct="1">
              <a:lnSpc>
                <a:spcPct val="100000"/>
              </a:lnSpc>
              <a:spcBef>
                <a:spcPts val="0"/>
              </a:spcBef>
              <a:spcAft>
                <a:spcPts val="0"/>
              </a:spcAft>
              <a:buClrTx/>
              <a:buSzTx/>
              <a:buFontTx/>
              <a:buNone/>
              <a:tabLst/>
              <a:defRPr/>
            </a:pPr>
            <a:endParaRPr kumimoji="0" lang="es-CL" sz="1600" b="0" i="0" u="none" strike="noStrike" kern="0" cap="none" spc="0" normalizeH="0" baseline="0" noProof="0" dirty="0" smtClean="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s-CL" sz="1500" b="0" i="0" u="none" strike="noStrike" kern="0" cap="none" spc="0" normalizeH="0" baseline="0" noProof="0" dirty="0" smtClean="0">
                <a:ln>
                  <a:noFill/>
                </a:ln>
                <a:solidFill>
                  <a:sysClr val="windowText" lastClr="000000"/>
                </a:solidFill>
                <a:effectLst/>
                <a:uLnTx/>
                <a:uFillTx/>
              </a:rPr>
              <a:t> </a:t>
            </a:r>
          </a:p>
        </p:txBody>
      </p:sp>
    </p:spTree>
    <p:extLst>
      <p:ext uri="{BB962C8B-B14F-4D97-AF65-F5344CB8AC3E}">
        <p14:creationId xmlns:p14="http://schemas.microsoft.com/office/powerpoint/2010/main" val="27021328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ChangeArrowheads="1"/>
          </p:cNvSpPr>
          <p:nvPr/>
        </p:nvSpPr>
        <p:spPr bwMode="auto">
          <a:xfrm>
            <a:off x="5791200" y="6629400"/>
            <a:ext cx="3352800" cy="228600"/>
          </a:xfrm>
          <a:prstGeom prst="rect">
            <a:avLst/>
          </a:prstGeom>
          <a:solidFill>
            <a:srgbClr val="FFA210"/>
          </a:solidFill>
          <a:ln w="9525">
            <a:noFill/>
            <a:miter lim="800000"/>
            <a:headEnd/>
            <a:tailEnd/>
          </a:ln>
        </p:spPr>
        <p:txBody>
          <a:bodyPr wrap="none" anchor="ctr"/>
          <a:lstStyle/>
          <a:p>
            <a:pPr eaLnBrk="0" hangingPunct="0"/>
            <a:endParaRPr lang="es-ES" sz="2400">
              <a:latin typeface="Times" pitchFamily="18" charset="0"/>
              <a:ea typeface="MS PGothic" pitchFamily="34" charset="-128"/>
            </a:endParaRPr>
          </a:p>
        </p:txBody>
      </p:sp>
      <p:sp>
        <p:nvSpPr>
          <p:cNvPr id="12" name="11 CuadroTexto"/>
          <p:cNvSpPr txBox="1"/>
          <p:nvPr/>
        </p:nvSpPr>
        <p:spPr>
          <a:xfrm>
            <a:off x="251520" y="476672"/>
            <a:ext cx="8572560" cy="5632311"/>
          </a:xfrm>
          <a:prstGeom prst="rect">
            <a:avLst/>
          </a:prstGeom>
          <a:noFill/>
        </p:spPr>
        <p:txBody>
          <a:bodyPr wrap="square" rtlCol="0">
            <a:spAutoFit/>
          </a:bodyPr>
          <a:lstStyle/>
          <a:p>
            <a:r>
              <a:rPr lang="es-CL" b="1" dirty="0" smtClean="0"/>
              <a:t>POR LO TANTO DEBEMOS TRABAJAR SOBRE EL TIEMPO EFECTIVO, CON EL FIN DE MEJORAR LA UTILIZACION DE NUESTROS ACTIVOS.  PARA LO ANTERIOR, DEBEMOS GESTIONAR:</a:t>
            </a:r>
          </a:p>
          <a:p>
            <a:endParaRPr lang="es-CL" b="1" dirty="0" smtClean="0"/>
          </a:p>
          <a:p>
            <a:endParaRPr lang="es-CL" b="1" dirty="0" smtClean="0"/>
          </a:p>
          <a:p>
            <a:endParaRPr lang="es-CL" b="1" dirty="0" smtClean="0"/>
          </a:p>
          <a:p>
            <a:r>
              <a:rPr lang="es-CL" b="1" dirty="0" smtClean="0"/>
              <a:t>1.- LAS PERDIDAS OPERACIONALES DE LAS PALAS </a:t>
            </a:r>
            <a:r>
              <a:rPr lang="es-CL" dirty="0" smtClean="0"/>
              <a:t>(esperas por cargar). </a:t>
            </a:r>
          </a:p>
          <a:p>
            <a:endParaRPr lang="es-CL" b="1" dirty="0" smtClean="0"/>
          </a:p>
          <a:p>
            <a:r>
              <a:rPr lang="es-CL" b="1" dirty="0" smtClean="0"/>
              <a:t>2.- LAS PERDIDAS OPERACIONALES DE LOS CAMIONES </a:t>
            </a:r>
            <a:r>
              <a:rPr lang="es-CL" dirty="0" smtClean="0"/>
              <a:t>(camiones esperando carguío o esperando vaciar, camiones en cola).  </a:t>
            </a:r>
          </a:p>
          <a:p>
            <a:endParaRPr lang="es-CL" b="1" dirty="0" smtClean="0"/>
          </a:p>
          <a:p>
            <a:r>
              <a:rPr lang="es-CL" b="1" dirty="0" smtClean="0"/>
              <a:t>3.- LAS DEMORAS NO PROGRAMADAS DE LAS PALAS</a:t>
            </a:r>
            <a:r>
              <a:rPr lang="es-CL" dirty="0" smtClean="0"/>
              <a:t> (las principales demoras no programadas son, reparación de piso, traslados cortos, movimientos de cable y evacuación por tronadura). </a:t>
            </a:r>
          </a:p>
          <a:p>
            <a:endParaRPr lang="es-CL" b="1" dirty="0" smtClean="0"/>
          </a:p>
          <a:p>
            <a:r>
              <a:rPr lang="es-CL" b="1" dirty="0" smtClean="0"/>
              <a:t>4.- LAS DEMORAS PROGRAMADAS</a:t>
            </a:r>
            <a:r>
              <a:rPr lang="es-CL" dirty="0" smtClean="0"/>
              <a:t> </a:t>
            </a:r>
            <a:r>
              <a:rPr lang="es-CL" b="1" dirty="0" smtClean="0"/>
              <a:t>DE CARGUIO Y TRANSPORTE</a:t>
            </a:r>
            <a:r>
              <a:rPr lang="es-CL" dirty="0" smtClean="0"/>
              <a:t> (cambio de turno y colación han aumentado por el mayor tiempo de traslado. Se debe llevar en forma separada a los operadores de pala y camión).      </a:t>
            </a:r>
          </a:p>
          <a:p>
            <a:endParaRPr lang="es-CL" dirty="0" smtClean="0"/>
          </a:p>
          <a:p>
            <a:r>
              <a:rPr lang="es-CL" b="1" dirty="0" smtClean="0"/>
              <a:t>5.- LAS RESERVAS DE LOS CAMIONES  </a:t>
            </a:r>
            <a:r>
              <a:rPr lang="es-CL" dirty="0" smtClean="0"/>
              <a:t>(la principal reserva es “sin operador”) </a:t>
            </a:r>
            <a:endParaRPr lang="es-CL" dirty="0"/>
          </a:p>
        </p:txBody>
      </p:sp>
    </p:spTree>
    <p:extLst>
      <p:ext uri="{BB962C8B-B14F-4D97-AF65-F5344CB8AC3E}">
        <p14:creationId xmlns:p14="http://schemas.microsoft.com/office/powerpoint/2010/main" val="2646148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ChangeArrowheads="1"/>
          </p:cNvSpPr>
          <p:nvPr/>
        </p:nvSpPr>
        <p:spPr bwMode="auto">
          <a:xfrm>
            <a:off x="5791200" y="6629400"/>
            <a:ext cx="3352800" cy="228600"/>
          </a:xfrm>
          <a:prstGeom prst="rect">
            <a:avLst/>
          </a:prstGeom>
          <a:solidFill>
            <a:srgbClr val="FFA210"/>
          </a:solidFill>
          <a:ln w="9525">
            <a:noFill/>
            <a:miter lim="800000"/>
            <a:headEnd/>
            <a:tailEnd/>
          </a:ln>
        </p:spPr>
        <p:txBody>
          <a:bodyPr wrap="none" anchor="ctr"/>
          <a:lstStyle/>
          <a:p>
            <a:pPr eaLnBrk="0" hangingPunct="0"/>
            <a:endParaRPr lang="es-ES" sz="2400">
              <a:latin typeface="Times" pitchFamily="18" charset="0"/>
              <a:ea typeface="MS PGothic" pitchFamily="34" charset="-128"/>
            </a:endParaRPr>
          </a:p>
        </p:txBody>
      </p:sp>
      <p:sp>
        <p:nvSpPr>
          <p:cNvPr id="12" name="11 CuadroTexto"/>
          <p:cNvSpPr txBox="1"/>
          <p:nvPr/>
        </p:nvSpPr>
        <p:spPr>
          <a:xfrm>
            <a:off x="467544" y="476672"/>
            <a:ext cx="8572560" cy="5047536"/>
          </a:xfrm>
          <a:prstGeom prst="rect">
            <a:avLst/>
          </a:prstGeom>
          <a:noFill/>
        </p:spPr>
        <p:txBody>
          <a:bodyPr wrap="square" rtlCol="0">
            <a:spAutoFit/>
          </a:bodyPr>
          <a:lstStyle/>
          <a:p>
            <a:r>
              <a:rPr lang="es-CL" sz="2400" b="1" dirty="0" smtClean="0"/>
              <a:t>PARA EL HORARIO DE COLACION:</a:t>
            </a:r>
          </a:p>
          <a:p>
            <a:endParaRPr lang="es-CL" sz="2200" b="1" dirty="0" smtClean="0"/>
          </a:p>
          <a:p>
            <a:endParaRPr lang="es-CL" sz="2200" b="1" dirty="0"/>
          </a:p>
          <a:p>
            <a:endParaRPr lang="es-CL" sz="2200" dirty="0" smtClean="0"/>
          </a:p>
          <a:p>
            <a:endParaRPr lang="es-CL" b="1" dirty="0" smtClean="0"/>
          </a:p>
          <a:p>
            <a:r>
              <a:rPr lang="es-CL" b="1" dirty="0" smtClean="0"/>
              <a:t>EN LO POSIBLE, SIEMPRE HACER RELEVO A LOS EQUIPOS DE CARGUIO Y TRANSPORTE</a:t>
            </a:r>
          </a:p>
          <a:p>
            <a:endParaRPr lang="es-CL" b="1" dirty="0" smtClean="0"/>
          </a:p>
          <a:p>
            <a:r>
              <a:rPr lang="es-CL" b="1" dirty="0" smtClean="0"/>
              <a:t>Criterios a considerar para el RELEVO:</a:t>
            </a:r>
          </a:p>
          <a:p>
            <a:endParaRPr lang="es-CL" b="1" dirty="0" smtClean="0"/>
          </a:p>
          <a:p>
            <a:r>
              <a:rPr lang="es-CL" b="1" dirty="0" smtClean="0"/>
              <a:t>1.- Ver, que pala esta con el mejor rendimiento (esta pala, no se detiene). </a:t>
            </a:r>
          </a:p>
          <a:p>
            <a:r>
              <a:rPr lang="es-CL" b="1" dirty="0" smtClean="0"/>
              <a:t>2.- Con los operadores de la pala que tiene menor rendimiento, realizar el relevo y así no se pierde el ritmo de la pala de mejor rendimiento. </a:t>
            </a:r>
          </a:p>
          <a:p>
            <a:endParaRPr lang="es-CL" b="1" dirty="0" smtClean="0"/>
          </a:p>
          <a:p>
            <a:r>
              <a:rPr lang="es-CL" b="1" dirty="0" smtClean="0"/>
              <a:t>Nota. </a:t>
            </a:r>
            <a:r>
              <a:rPr lang="es-CL" dirty="0" smtClean="0"/>
              <a:t>En este tiempo, aprovechar de mejorar la frente de la pala de menor rendimiento con el fin de alcanzar los ritmos normales de productividad.</a:t>
            </a:r>
          </a:p>
          <a:p>
            <a:endParaRPr lang="es-CL" b="1" dirty="0" smtClean="0"/>
          </a:p>
        </p:txBody>
      </p:sp>
    </p:spTree>
    <p:extLst>
      <p:ext uri="{BB962C8B-B14F-4D97-AF65-F5344CB8AC3E}">
        <p14:creationId xmlns:p14="http://schemas.microsoft.com/office/powerpoint/2010/main" val="17912608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ChangeArrowheads="1"/>
          </p:cNvSpPr>
          <p:nvPr/>
        </p:nvSpPr>
        <p:spPr bwMode="auto">
          <a:xfrm>
            <a:off x="5791200" y="6629400"/>
            <a:ext cx="3352800" cy="228600"/>
          </a:xfrm>
          <a:prstGeom prst="rect">
            <a:avLst/>
          </a:prstGeom>
          <a:solidFill>
            <a:srgbClr val="FFA210"/>
          </a:solidFill>
          <a:ln w="9525">
            <a:noFill/>
            <a:miter lim="800000"/>
            <a:headEnd/>
            <a:tailEnd/>
          </a:ln>
        </p:spPr>
        <p:txBody>
          <a:bodyPr wrap="none" anchor="ctr"/>
          <a:lstStyle/>
          <a:p>
            <a:pPr eaLnBrk="0" hangingPunct="0"/>
            <a:endParaRPr lang="es-ES" sz="2400">
              <a:latin typeface="Times" pitchFamily="18" charset="0"/>
              <a:ea typeface="MS PGothic" pitchFamily="34" charset="-128"/>
            </a:endParaRPr>
          </a:p>
        </p:txBody>
      </p:sp>
      <p:sp>
        <p:nvSpPr>
          <p:cNvPr id="9" name="Rectangle 8"/>
          <p:cNvSpPr>
            <a:spLocks noChangeArrowheads="1"/>
          </p:cNvSpPr>
          <p:nvPr/>
        </p:nvSpPr>
        <p:spPr bwMode="auto">
          <a:xfrm>
            <a:off x="0" y="6629400"/>
            <a:ext cx="7620000" cy="228600"/>
          </a:xfrm>
          <a:prstGeom prst="rect">
            <a:avLst/>
          </a:prstGeom>
          <a:solidFill>
            <a:srgbClr val="FF6600"/>
          </a:solidFill>
          <a:ln w="9525">
            <a:noFill/>
            <a:miter lim="800000"/>
            <a:headEnd/>
            <a:tailEnd/>
          </a:ln>
        </p:spPr>
        <p:txBody>
          <a:bodyPr wrap="none" anchor="ctr"/>
          <a:lstStyle/>
          <a:p>
            <a:pPr>
              <a:spcBef>
                <a:spcPct val="50000"/>
              </a:spcBef>
            </a:pPr>
            <a:r>
              <a:rPr lang="es-ES" sz="1100" b="1" dirty="0" smtClean="0">
                <a:solidFill>
                  <a:schemeClr val="bg1"/>
                </a:solidFill>
                <a:latin typeface="Calibri" pitchFamily="34" charset="0"/>
                <a:ea typeface="MS PGothic" pitchFamily="34" charset="-128"/>
              </a:rPr>
              <a:t>DIVISION ANDINA       GERENCIA DE OPERACIONES</a:t>
            </a:r>
            <a:endParaRPr lang="es-ES" sz="1100" b="1" dirty="0">
              <a:solidFill>
                <a:schemeClr val="bg1"/>
              </a:solidFill>
              <a:latin typeface="Calibri" pitchFamily="34" charset="0"/>
              <a:ea typeface="MS PGothic" pitchFamily="34" charset="-128"/>
            </a:endParaRPr>
          </a:p>
        </p:txBody>
      </p:sp>
      <p:sp>
        <p:nvSpPr>
          <p:cNvPr id="12" name="11 CuadroTexto"/>
          <p:cNvSpPr txBox="1"/>
          <p:nvPr/>
        </p:nvSpPr>
        <p:spPr>
          <a:xfrm>
            <a:off x="357158" y="44624"/>
            <a:ext cx="8572560" cy="5232202"/>
          </a:xfrm>
          <a:prstGeom prst="rect">
            <a:avLst/>
          </a:prstGeom>
          <a:noFill/>
        </p:spPr>
        <p:txBody>
          <a:bodyPr wrap="square" rtlCol="0">
            <a:spAutoFit/>
          </a:bodyPr>
          <a:lstStyle/>
          <a:p>
            <a:endParaRPr lang="es-CL" b="1" dirty="0" smtClean="0"/>
          </a:p>
          <a:p>
            <a:r>
              <a:rPr lang="es-CL" sz="2400" b="1" dirty="0" smtClean="0"/>
              <a:t>Ventajas:</a:t>
            </a:r>
          </a:p>
          <a:p>
            <a:endParaRPr lang="es-CL" sz="2400" b="1" dirty="0"/>
          </a:p>
          <a:p>
            <a:endParaRPr lang="es-CL" sz="2400" b="1" dirty="0" smtClean="0"/>
          </a:p>
          <a:p>
            <a:endParaRPr lang="es-CL" sz="2400" b="1" dirty="0" smtClean="0"/>
          </a:p>
          <a:p>
            <a:endParaRPr lang="es-CL" sz="2000" b="1" dirty="0" smtClean="0"/>
          </a:p>
          <a:p>
            <a:pPr>
              <a:buFont typeface="Arial" pitchFamily="34" charset="0"/>
              <a:buChar char="•"/>
            </a:pPr>
            <a:r>
              <a:rPr lang="es-CL" sz="2000" b="1" dirty="0" smtClean="0"/>
              <a:t>  Permite cumplir con el programa asignado antes de tiempo en la pala de mejor rendimiento y con ello, tener la holgura de poder reasignar recurso a las otras flotas. </a:t>
            </a:r>
          </a:p>
          <a:p>
            <a:endParaRPr lang="es-CL" sz="2000" b="1" dirty="0" smtClean="0"/>
          </a:p>
          <a:p>
            <a:pPr>
              <a:buFont typeface="Arial" pitchFamily="34" charset="0"/>
              <a:buChar char="•"/>
            </a:pPr>
            <a:r>
              <a:rPr lang="es-CL" sz="2000" b="1" dirty="0" smtClean="0"/>
              <a:t>  Permite trabajar mayor tiempo en la reparación de la frente de menor rendimiento y así mejorar su estado para alcanzar los ritmos definidos. </a:t>
            </a:r>
          </a:p>
          <a:p>
            <a:pPr>
              <a:buFont typeface="Arial" pitchFamily="34" charset="0"/>
              <a:buChar char="•"/>
            </a:pPr>
            <a:endParaRPr lang="es-CL" sz="2000" b="1" dirty="0" smtClean="0"/>
          </a:p>
          <a:p>
            <a:pPr>
              <a:buFont typeface="Arial" pitchFamily="34" charset="0"/>
              <a:buChar char="•"/>
            </a:pPr>
            <a:r>
              <a:rPr lang="es-CL" sz="2000" b="1" dirty="0" smtClean="0"/>
              <a:t>  Mejora la gestión en el horario de colación, impactando en el efecto gaviota. </a:t>
            </a:r>
          </a:p>
        </p:txBody>
      </p:sp>
    </p:spTree>
    <p:extLst>
      <p:ext uri="{BB962C8B-B14F-4D97-AF65-F5344CB8AC3E}">
        <p14:creationId xmlns:p14="http://schemas.microsoft.com/office/powerpoint/2010/main" val="36571695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357158" y="2500306"/>
            <a:ext cx="5286412"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8" name="Rectangle 7"/>
          <p:cNvSpPr>
            <a:spLocks noChangeArrowheads="1"/>
          </p:cNvSpPr>
          <p:nvPr/>
        </p:nvSpPr>
        <p:spPr bwMode="auto">
          <a:xfrm>
            <a:off x="5791200" y="6629400"/>
            <a:ext cx="3352800" cy="228600"/>
          </a:xfrm>
          <a:prstGeom prst="rect">
            <a:avLst/>
          </a:prstGeom>
          <a:solidFill>
            <a:srgbClr val="FFA210"/>
          </a:solidFill>
          <a:ln w="9525">
            <a:noFill/>
            <a:miter lim="800000"/>
            <a:headEnd/>
            <a:tailEnd/>
          </a:ln>
        </p:spPr>
        <p:txBody>
          <a:bodyPr wrap="none" anchor="ctr"/>
          <a:lstStyle/>
          <a:p>
            <a:pPr eaLnBrk="0" hangingPunct="0"/>
            <a:endParaRPr lang="es-ES" sz="2400">
              <a:latin typeface="Times" pitchFamily="18" charset="0"/>
              <a:ea typeface="MS PGothic" pitchFamily="34" charset="-128"/>
            </a:endParaRPr>
          </a:p>
        </p:txBody>
      </p:sp>
      <p:sp>
        <p:nvSpPr>
          <p:cNvPr id="12" name="11 CuadroTexto"/>
          <p:cNvSpPr txBox="1"/>
          <p:nvPr/>
        </p:nvSpPr>
        <p:spPr>
          <a:xfrm>
            <a:off x="179512" y="476672"/>
            <a:ext cx="8572560" cy="4801314"/>
          </a:xfrm>
          <a:prstGeom prst="rect">
            <a:avLst/>
          </a:prstGeom>
          <a:noFill/>
        </p:spPr>
        <p:txBody>
          <a:bodyPr wrap="square" rtlCol="0">
            <a:spAutoFit/>
          </a:bodyPr>
          <a:lstStyle/>
          <a:p>
            <a:pPr>
              <a:buFont typeface="Arial" pitchFamily="34" charset="0"/>
              <a:buChar char="•"/>
            </a:pPr>
            <a:r>
              <a:rPr lang="es-CL" b="1" dirty="0" smtClean="0"/>
              <a:t>  Permite mantener la inercia en el ritmo de producción.</a:t>
            </a:r>
          </a:p>
          <a:p>
            <a:pPr>
              <a:buFont typeface="Arial" pitchFamily="34" charset="0"/>
              <a:buChar char="•"/>
            </a:pPr>
            <a:endParaRPr lang="es-CL" b="1" dirty="0" smtClean="0"/>
          </a:p>
          <a:p>
            <a:pPr>
              <a:buFont typeface="Arial" pitchFamily="34" charset="0"/>
              <a:buChar char="•"/>
            </a:pPr>
            <a:r>
              <a:rPr lang="es-CL" b="1" dirty="0" smtClean="0"/>
              <a:t>  Maximiza la utilización efectiva de los activos.</a:t>
            </a:r>
          </a:p>
          <a:p>
            <a:pPr>
              <a:buFont typeface="Arial" pitchFamily="34" charset="0"/>
              <a:buChar char="•"/>
            </a:pPr>
            <a:endParaRPr lang="es-CL" b="1" dirty="0"/>
          </a:p>
          <a:p>
            <a:endParaRPr lang="es-CL" b="1" dirty="0" smtClean="0"/>
          </a:p>
          <a:p>
            <a:endParaRPr lang="es-CL" b="1" dirty="0"/>
          </a:p>
          <a:p>
            <a:r>
              <a:rPr lang="es-CL" b="1" dirty="0" err="1" smtClean="0"/>
              <a:t>UT.Efec</a:t>
            </a:r>
            <a:r>
              <a:rPr lang="es-CL" b="1" dirty="0" smtClean="0"/>
              <a:t>. =     Tpo.Efec./ Tpo.Efec. + PO + DP + DNP + R</a:t>
            </a:r>
          </a:p>
          <a:p>
            <a:endParaRPr lang="es-CL" b="1" dirty="0" smtClean="0"/>
          </a:p>
          <a:p>
            <a:endParaRPr lang="es-CL" b="1" dirty="0" smtClean="0"/>
          </a:p>
          <a:p>
            <a:r>
              <a:rPr lang="es-CL" b="1" dirty="0" smtClean="0"/>
              <a:t>PO = Perdidas Operacionales</a:t>
            </a:r>
          </a:p>
          <a:p>
            <a:r>
              <a:rPr lang="es-CL" b="1" dirty="0" smtClean="0"/>
              <a:t>DP = Demoras Programadas </a:t>
            </a:r>
            <a:r>
              <a:rPr lang="es-CL" dirty="0" smtClean="0"/>
              <a:t>(El relevo impacta directamente en la DP (colación), aumentando la Ut.Efec considerablemente (hay que recordar que en los últimos años, las DP han aumentado mucho, producto del mayor  tiempo de traslado).</a:t>
            </a:r>
            <a:r>
              <a:rPr lang="es-CL" b="1" dirty="0" smtClean="0"/>
              <a:t> </a:t>
            </a:r>
          </a:p>
          <a:p>
            <a:r>
              <a:rPr lang="es-CL" b="1" dirty="0" smtClean="0"/>
              <a:t>DNP = Demoras no Programadas</a:t>
            </a:r>
          </a:p>
          <a:p>
            <a:r>
              <a:rPr lang="es-CL" b="1" dirty="0" smtClean="0"/>
              <a:t>R  = Reservas </a:t>
            </a:r>
          </a:p>
          <a:p>
            <a:r>
              <a:rPr lang="es-CL" b="1" dirty="0" smtClean="0"/>
              <a:t>     </a:t>
            </a:r>
          </a:p>
        </p:txBody>
      </p:sp>
    </p:spTree>
    <p:extLst>
      <p:ext uri="{BB962C8B-B14F-4D97-AF65-F5344CB8AC3E}">
        <p14:creationId xmlns:p14="http://schemas.microsoft.com/office/powerpoint/2010/main" val="35719187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oticario">
  <a:themeElements>
    <a:clrScheme name="Chincheta">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Boticario">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oticario">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3173</TotalTime>
  <Words>1697</Words>
  <Application>Microsoft Office PowerPoint</Application>
  <PresentationFormat>Presentación en pantalla (4:3)</PresentationFormat>
  <Paragraphs>229</Paragraphs>
  <Slides>28</Slides>
  <Notes>0</Notes>
  <HiddenSlides>0</HiddenSlides>
  <MMClips>0</MMClips>
  <ScaleCrop>false</ScaleCrop>
  <HeadingPairs>
    <vt:vector size="6" baseType="variant">
      <vt:variant>
        <vt:lpstr>Tema</vt:lpstr>
      </vt:variant>
      <vt:variant>
        <vt:i4>1</vt:i4>
      </vt:variant>
      <vt:variant>
        <vt:lpstr>Servidores OLE incrustados</vt:lpstr>
      </vt:variant>
      <vt:variant>
        <vt:i4>2</vt:i4>
      </vt:variant>
      <vt:variant>
        <vt:lpstr>Títulos de diapositiva</vt:lpstr>
      </vt:variant>
      <vt:variant>
        <vt:i4>28</vt:i4>
      </vt:variant>
    </vt:vector>
  </HeadingPairs>
  <TitlesOfParts>
    <vt:vector size="31" baseType="lpstr">
      <vt:lpstr>Boticario</vt:lpstr>
      <vt:lpstr>Documento</vt:lpstr>
      <vt:lpstr>Ecuación</vt:lpstr>
      <vt:lpstr>METODOS DE EXPLOTACION II UNIDAD iI: procesos de planificación minera</vt:lpstr>
      <vt:lpstr>PROCESOS DE PLANIFICACION MINERA, CALCULO CAMIONES Y FLOTAS</vt:lpstr>
      <vt:lpstr>Presentación de PowerPoint</vt:lpstr>
      <vt:lpstr>DEFINICIONES</vt:lpstr>
      <vt:lpstr>DEFINICIONES</vt:lpstr>
      <vt:lpstr>Presentación de PowerPoint</vt:lpstr>
      <vt:lpstr>Presentación de PowerPoint</vt:lpstr>
      <vt:lpstr>Presentación de PowerPoint</vt:lpstr>
      <vt:lpstr>Presentación de PowerPoint</vt:lpstr>
      <vt:lpstr>Presentación de PowerPoint</vt:lpstr>
      <vt:lpstr>Presentación de PowerPoint</vt:lpstr>
      <vt:lpstr>Rendimiento Cargador Frontal</vt:lpstr>
      <vt:lpstr>Rendimiento Cargador Frontal</vt:lpstr>
      <vt:lpstr>CICLO DE UN EQUIPO DE TRANSPORTE</vt:lpstr>
      <vt:lpstr>CICLO DE UN EQUIPO DE TRANSPORTE</vt:lpstr>
      <vt:lpstr>CICLO DE UN EQUIPO DE TRANSPORTE</vt:lpstr>
      <vt:lpstr>EJERCICIOS </vt:lpstr>
      <vt:lpstr>EJERCICIOS </vt:lpstr>
      <vt:lpstr>EJERCICIOS </vt:lpstr>
      <vt:lpstr>EJERCICIOS </vt:lpstr>
      <vt:lpstr>EJERCICIOS </vt:lpstr>
      <vt:lpstr>EJERCICIOS </vt:lpstr>
      <vt:lpstr>EJERCICIOS </vt:lpstr>
      <vt:lpstr>EJERCICIOS </vt:lpstr>
      <vt:lpstr>EJERCICIOS </vt:lpstr>
      <vt:lpstr>EJERCICIOS </vt:lpstr>
      <vt:lpstr>EJERCICIOS </vt:lpstr>
      <vt:lpstr>EJERCICIOS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Descripción del  sistema de explotación a rajo abierto</dc:title>
  <dc:creator>Ximena Vargas</dc:creator>
  <cp:lastModifiedBy>Belmonte Lerma Mauricio  (Codelco-Andina)</cp:lastModifiedBy>
  <cp:revision>249</cp:revision>
  <cp:lastPrinted>2014-09-27T19:50:16Z</cp:lastPrinted>
  <dcterms:created xsi:type="dcterms:W3CDTF">2013-08-19T00:58:35Z</dcterms:created>
  <dcterms:modified xsi:type="dcterms:W3CDTF">2015-12-16T19:54:25Z</dcterms:modified>
</cp:coreProperties>
</file>